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lejandro G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AE7976-1C2E-4A76-BDB7-34320821A4AF}">
  <a:tblStyle styleId="{6DAE7976-1C2E-4A76-BDB7-34320821A4A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aleway-regular.fntdata"/><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aleway-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4.xml"/><Relationship Id="rId33" Type="http://schemas.openxmlformats.org/officeDocument/2006/relationships/font" Target="fonts/Lato-bold.fntdata"/><Relationship Id="rId10" Type="http://schemas.openxmlformats.org/officeDocument/2006/relationships/slide" Target="slides/slide3.xml"/><Relationship Id="rId32" Type="http://schemas.openxmlformats.org/officeDocument/2006/relationships/font" Target="fonts/Lato-regular.fntdata"/><Relationship Id="rId13" Type="http://schemas.openxmlformats.org/officeDocument/2006/relationships/slide" Target="slides/slide6.xml"/><Relationship Id="rId35" Type="http://schemas.openxmlformats.org/officeDocument/2006/relationships/font" Target="fonts/Lato-boldItalic.fntdata"/><Relationship Id="rId12" Type="http://schemas.openxmlformats.org/officeDocument/2006/relationships/slide" Target="slides/slide5.xml"/><Relationship Id="rId34" Type="http://schemas.openxmlformats.org/officeDocument/2006/relationships/font" Target="fonts/Lato-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2-11T03:19:55.526">
    <p:pos x="6000" y="0"/>
    <p:text>delete? the metrics are in model performance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569a42a9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569a42a9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59c1d9a03_6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59c1d9a03_6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59c1d9a03_6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59c1d9a03_6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recommend process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Transactions have a layer of OTP. Layer of Flagging Frauds.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Conclusion: Recommend OTP for all Transactions</a:t>
            </a:r>
            <a:endParaRPr/>
          </a:p>
          <a:p>
            <a:pPr indent="0" lvl="0" marL="0" rtl="0" algn="l">
              <a:spcBef>
                <a:spcPts val="0"/>
              </a:spcBef>
              <a:spcAft>
                <a:spcPts val="0"/>
              </a:spcAft>
              <a:buNone/>
            </a:pPr>
            <a:r>
              <a:t/>
            </a:r>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OTP prevents over-aggression on the model. OTP would also help prevent fraudulent critical transactions. Having no OTP for those marked as non-fraudulent helps create a smooth and convenient transaction.</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OTP would help address approximately 5.2 Million in losses due to Fraudulent Transactions.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The best model was generated using XGBoost, which has a recall of 98%. This means that 98% of fraudulent transactions would be correctly classified as such.</a:t>
            </a:r>
            <a:endParaRPr sz="1300">
              <a:solidFill>
                <a:srgbClr val="595959"/>
              </a:solidFill>
              <a:latin typeface="Lato"/>
              <a:ea typeface="Lato"/>
              <a:cs typeface="Lato"/>
              <a:sym typeface="Lato"/>
            </a:endParaRPr>
          </a:p>
          <a:p>
            <a:pPr indent="-311150" lvl="0" marL="457200" rtl="0" algn="l">
              <a:lnSpc>
                <a:spcPct val="115000"/>
              </a:lnSpc>
              <a:spcBef>
                <a:spcPts val="1000"/>
              </a:spcBef>
              <a:spcAft>
                <a:spcPts val="0"/>
              </a:spcAft>
              <a:buClr>
                <a:srgbClr val="595959"/>
              </a:buClr>
              <a:buSzPts val="1300"/>
              <a:buFont typeface="Lato"/>
              <a:buChar char="➔"/>
            </a:pPr>
            <a:r>
              <a:rPr lang="en" sz="1300">
                <a:solidFill>
                  <a:srgbClr val="595959"/>
                </a:solidFill>
                <a:latin typeface="Lato"/>
                <a:ea typeface="Lato"/>
                <a:cs typeface="Lato"/>
                <a:sym typeface="Lato"/>
              </a:rPr>
              <a:t>Since Fraudsters would change their schemes, it is imperative that the model would be continuously updated if we implement this.</a:t>
            </a:r>
            <a:endParaRPr sz="1300">
              <a:solidFill>
                <a:srgbClr val="595959"/>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t/>
            </a:r>
            <a:endParaRPr sz="1300">
              <a:solidFill>
                <a:srgbClr val="595959"/>
              </a:solidFill>
              <a:latin typeface="Lato"/>
              <a:ea typeface="Lato"/>
              <a:cs typeface="Lato"/>
              <a:sym typeface="Lato"/>
            </a:endParaRPr>
          </a:p>
          <a:p>
            <a:pPr indent="0" lvl="0" marL="0" rtl="0" algn="l">
              <a:spcBef>
                <a:spcPts val="10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6f336dd7e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6f336dd7e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6f336dd7e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06f336dd7e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OTPs can be accessed via email, sms, or an authenticator app. </a:t>
            </a:r>
            <a:br>
              <a:rPr lang="en"/>
            </a:br>
            <a:r>
              <a:rPr lang="en"/>
              <a:t>However, emails are vulnerable to hacking with phishing. SMS is also vulnerable to sim swapping where hackers can convince telco companies</a:t>
            </a:r>
            <a:r>
              <a:rPr lang="en"/>
              <a:t> that they are the victim. Given that the victim is a target of fraud, it is also likely their emails and phone numbers are compromised as well. </a:t>
            </a:r>
            <a:endParaRPr/>
          </a:p>
          <a:p>
            <a:pPr indent="0" lvl="0" marL="0" rtl="0" algn="l">
              <a:spcBef>
                <a:spcPts val="0"/>
              </a:spcBef>
              <a:spcAft>
                <a:spcPts val="0"/>
              </a:spcAft>
              <a:buNone/>
            </a:pPr>
            <a:r>
              <a:rPr lang="en"/>
              <a:t>The safest way to establish a 2FA OTP is through an authenticator app. It generates an OTP that changes in a short time which secures it from being intercepted.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possible, it is recommended that OTPs be set up only through the app. Of course, the company must provide guides on setting these up and selling these benefits to convince the customers.  But should the company decide that customer preference is more important, SMS and email OTPs are more secure than no OTPs.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59c1d9a03_6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59c1d9a03_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59c1d9a03_6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59c1d9a03_6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59c1d9a0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59c1d9a0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59c1d9a03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59c1d9a03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6f336dd7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6f336dd7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Credit card type - credit card provider based on the card number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Distance - from user’s home to merchant’s location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Age - relative to Dec 10, 2021</a:t>
            </a:r>
            <a:endParaRPr>
              <a:solidFill>
                <a:schemeClr val="dk1"/>
              </a:solidFill>
            </a:endParaRPr>
          </a:p>
          <a:p>
            <a:pPr indent="0" lvl="0" marL="0" rtl="0" algn="l">
              <a:spcBef>
                <a:spcPts val="0"/>
              </a:spcBef>
              <a:spcAft>
                <a:spcPts val="0"/>
              </a:spcAft>
              <a:buNone/>
            </a:pPr>
            <a:r>
              <a:rPr lang="en">
                <a:solidFill>
                  <a:schemeClr val="dk1"/>
                </a:solidFill>
              </a:rPr>
              <a:t>Days before a holiday - considered xmas, valentines and shopee/lazada n/n sales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3">
            <a:alphaModFix/>
          </a:blip>
          <a:stretch>
            <a:fillRect/>
          </a:stretch>
        </p:blipFill>
        <p:spPr>
          <a:xfrm>
            <a:off x="-48650" y="-980696"/>
            <a:ext cx="9192651" cy="6124200"/>
          </a:xfrm>
          <a:prstGeom prst="rect">
            <a:avLst/>
          </a:prstGeom>
          <a:noFill/>
          <a:ln>
            <a:noFill/>
          </a:ln>
        </p:spPr>
      </p:pic>
      <p:sp>
        <p:nvSpPr>
          <p:cNvPr id="136" name="Google Shape;136;p17"/>
          <p:cNvSpPr/>
          <p:nvPr/>
        </p:nvSpPr>
        <p:spPr>
          <a:xfrm>
            <a:off x="-291825" y="-182400"/>
            <a:ext cx="9484500" cy="5362500"/>
          </a:xfrm>
          <a:prstGeom prst="rect">
            <a:avLst/>
          </a:prstGeom>
          <a:solidFill>
            <a:srgbClr val="00020E">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txBox="1"/>
          <p:nvPr>
            <p:ph type="ctrTitle"/>
          </p:nvPr>
        </p:nvSpPr>
        <p:spPr>
          <a:xfrm>
            <a:off x="729450" y="1322450"/>
            <a:ext cx="4168500" cy="7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Sigma Security </a:t>
            </a:r>
            <a:endParaRPr>
              <a:solidFill>
                <a:schemeClr val="lt1"/>
              </a:solidFill>
            </a:endParaRPr>
          </a:p>
        </p:txBody>
      </p:sp>
      <p:sp>
        <p:nvSpPr>
          <p:cNvPr id="138" name="Google Shape;138;p17"/>
          <p:cNvSpPr txBox="1"/>
          <p:nvPr>
            <p:ph idx="1" type="subTitle"/>
          </p:nvPr>
        </p:nvSpPr>
        <p:spPr>
          <a:xfrm>
            <a:off x="729450" y="3257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TEAM GRINDSET</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Ale | Bono | Paolo | Stu | Tim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39" name="Google Shape;139;p17"/>
          <p:cNvSpPr txBox="1"/>
          <p:nvPr/>
        </p:nvSpPr>
        <p:spPr>
          <a:xfrm>
            <a:off x="909725" y="2568250"/>
            <a:ext cx="40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250" name="Shape 250"/>
        <p:cNvGrpSpPr/>
        <p:nvPr/>
      </p:nvGrpSpPr>
      <p:grpSpPr>
        <a:xfrm>
          <a:off x="0" y="0"/>
          <a:ext cx="0" cy="0"/>
          <a:chOff x="0" y="0"/>
          <a:chExt cx="0" cy="0"/>
        </a:xfrm>
      </p:grpSpPr>
      <p:pic>
        <p:nvPicPr>
          <p:cNvPr id="251" name="Google Shape;251;p26"/>
          <p:cNvPicPr preferRelativeResize="0"/>
          <p:nvPr/>
        </p:nvPicPr>
        <p:blipFill>
          <a:blip r:embed="rId3">
            <a:alphaModFix/>
          </a:blip>
          <a:stretch>
            <a:fillRect/>
          </a:stretch>
        </p:blipFill>
        <p:spPr>
          <a:xfrm>
            <a:off x="152400" y="3718200"/>
            <a:ext cx="1724025" cy="1104900"/>
          </a:xfrm>
          <a:prstGeom prst="rect">
            <a:avLst/>
          </a:prstGeom>
          <a:noFill/>
          <a:ln>
            <a:noFill/>
          </a:ln>
        </p:spPr>
      </p:pic>
      <p:sp>
        <p:nvSpPr>
          <p:cNvPr id="252" name="Google Shape;252;p26"/>
          <p:cNvSpPr txBox="1"/>
          <p:nvPr>
            <p:ph type="title"/>
          </p:nvPr>
        </p:nvSpPr>
        <p:spPr>
          <a:xfrm>
            <a:off x="767575" y="923688"/>
            <a:ext cx="45981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Feature Importance</a:t>
            </a:r>
            <a:endParaRPr b="0" sz="3900"/>
          </a:p>
        </p:txBody>
      </p:sp>
      <p:sp>
        <p:nvSpPr>
          <p:cNvPr id="253" name="Google Shape;253;p26"/>
          <p:cNvSpPr txBox="1"/>
          <p:nvPr>
            <p:ph idx="4294967295" type="ctrTitle"/>
          </p:nvPr>
        </p:nvSpPr>
        <p:spPr>
          <a:xfrm>
            <a:off x="767575" y="2473763"/>
            <a:ext cx="36003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solidFill>
                  <a:schemeClr val="lt1"/>
                </a:solidFill>
              </a:rPr>
              <a:t>These are the top features to consider if the transaction is or will be fraud</a:t>
            </a:r>
            <a:endParaRPr b="0" sz="2500">
              <a:solidFill>
                <a:schemeClr val="lt1"/>
              </a:solidFill>
            </a:endParaRPr>
          </a:p>
        </p:txBody>
      </p:sp>
      <p:pic>
        <p:nvPicPr>
          <p:cNvPr id="254" name="Google Shape;254;p26" title="Points scored"/>
          <p:cNvPicPr preferRelativeResize="0"/>
          <p:nvPr/>
        </p:nvPicPr>
        <p:blipFill>
          <a:blip r:embed="rId4">
            <a:alphaModFix/>
          </a:blip>
          <a:stretch>
            <a:fillRect/>
          </a:stretch>
        </p:blipFill>
        <p:spPr>
          <a:xfrm>
            <a:off x="4367875" y="1074025"/>
            <a:ext cx="4723449" cy="3161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 name="Shape 258"/>
        <p:cNvGrpSpPr/>
        <p:nvPr/>
      </p:nvGrpSpPr>
      <p:grpSpPr>
        <a:xfrm>
          <a:off x="0" y="0"/>
          <a:ext cx="0" cy="0"/>
          <a:chOff x="0" y="0"/>
          <a:chExt cx="0" cy="0"/>
        </a:xfrm>
      </p:grpSpPr>
      <p:sp>
        <p:nvSpPr>
          <p:cNvPr id="259" name="Google Shape;259;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sz="3000"/>
          </a:p>
          <a:p>
            <a:pPr indent="0" lvl="0" marL="0" rtl="0" algn="l">
              <a:spcBef>
                <a:spcPts val="0"/>
              </a:spcBef>
              <a:spcAft>
                <a:spcPts val="0"/>
              </a:spcAft>
              <a:buNone/>
            </a:pPr>
            <a:r>
              <a:rPr b="0" lang="en" sz="3000"/>
              <a:t>02</a:t>
            </a:r>
            <a:endParaRPr sz="3000"/>
          </a:p>
        </p:txBody>
      </p:sp>
      <p:sp>
        <p:nvSpPr>
          <p:cNvPr id="260" name="Google Shape;260;p27"/>
          <p:cNvSpPr txBox="1"/>
          <p:nvPr>
            <p:ph idx="1" type="subTitle"/>
          </p:nvPr>
        </p:nvSpPr>
        <p:spPr>
          <a:xfrm>
            <a:off x="730000" y="3200875"/>
            <a:ext cx="30684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100">
                <a:solidFill>
                  <a:srgbClr val="000000"/>
                </a:solidFill>
                <a:latin typeface="Raleway"/>
                <a:ea typeface="Raleway"/>
                <a:cs typeface="Raleway"/>
                <a:sym typeface="Raleway"/>
              </a:rPr>
              <a:t>Logistic regression is a predictive analysis.  Logistic regression is used to describe data and to explain the relationship between one dependent binary variable and one or more nominal, ordinal, interval or ratio-level independent variables.</a:t>
            </a:r>
            <a:endParaRPr sz="1100">
              <a:solidFill>
                <a:srgbClr val="000000"/>
              </a:solidFill>
              <a:latin typeface="Raleway"/>
              <a:ea typeface="Raleway"/>
              <a:cs typeface="Raleway"/>
              <a:sym typeface="Raleway"/>
            </a:endParaRPr>
          </a:p>
        </p:txBody>
      </p:sp>
      <p:pic>
        <p:nvPicPr>
          <p:cNvPr id="261" name="Google Shape;261;p27"/>
          <p:cNvPicPr preferRelativeResize="0"/>
          <p:nvPr/>
        </p:nvPicPr>
        <p:blipFill>
          <a:blip r:embed="rId4">
            <a:alphaModFix/>
          </a:blip>
          <a:stretch>
            <a:fillRect/>
          </a:stretch>
        </p:blipFill>
        <p:spPr>
          <a:xfrm>
            <a:off x="5041775" y="488775"/>
            <a:ext cx="3575574" cy="2200350"/>
          </a:xfrm>
          <a:prstGeom prst="rect">
            <a:avLst/>
          </a:prstGeom>
          <a:noFill/>
          <a:ln>
            <a:noFill/>
          </a:ln>
        </p:spPr>
      </p:pic>
      <p:sp>
        <p:nvSpPr>
          <p:cNvPr id="262" name="Google Shape;262;p27"/>
          <p:cNvSpPr txBox="1"/>
          <p:nvPr/>
        </p:nvSpPr>
        <p:spPr>
          <a:xfrm>
            <a:off x="4811200" y="0"/>
            <a:ext cx="217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Process Visualized</a:t>
            </a:r>
            <a:endParaRPr b="1">
              <a:latin typeface="Lato"/>
              <a:ea typeface="Lato"/>
              <a:cs typeface="Lato"/>
              <a:sym typeface="Lato"/>
            </a:endParaRPr>
          </a:p>
        </p:txBody>
      </p:sp>
      <p:sp>
        <p:nvSpPr>
          <p:cNvPr id="263" name="Google Shape;263;p27"/>
          <p:cNvSpPr txBox="1"/>
          <p:nvPr/>
        </p:nvSpPr>
        <p:spPr>
          <a:xfrm>
            <a:off x="4811200" y="2605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Classification Scores</a:t>
            </a:r>
            <a:endParaRPr b="1">
              <a:latin typeface="Lato"/>
              <a:ea typeface="Lato"/>
              <a:cs typeface="Lato"/>
              <a:sym typeface="Lato"/>
            </a:endParaRPr>
          </a:p>
        </p:txBody>
      </p:sp>
      <p:graphicFrame>
        <p:nvGraphicFramePr>
          <p:cNvPr id="264" name="Google Shape;264;p27"/>
          <p:cNvGraphicFramePr/>
          <p:nvPr/>
        </p:nvGraphicFramePr>
        <p:xfrm>
          <a:off x="5021588" y="2953095"/>
          <a:ext cx="3000000" cy="3000000"/>
        </p:xfrm>
        <a:graphic>
          <a:graphicData uri="http://schemas.openxmlformats.org/drawingml/2006/table">
            <a:tbl>
              <a:tblPr>
                <a:noFill/>
                <a:tableStyleId>{6DAE7976-1C2E-4A76-BDB7-34320821A4AF}</a:tableStyleId>
              </a:tblPr>
              <a:tblGrid>
                <a:gridCol w="1057050"/>
                <a:gridCol w="731875"/>
                <a:gridCol w="609000"/>
                <a:gridCol w="609000"/>
                <a:gridCol w="609000"/>
              </a:tblGrid>
              <a:tr h="314400">
                <a:tc>
                  <a:txBody>
                    <a:bodyPr/>
                    <a:lstStyle/>
                    <a:p>
                      <a:pPr indent="0" lvl="0" marL="0" rtl="0" algn="l">
                        <a:spcBef>
                          <a:spcPts val="0"/>
                        </a:spcBef>
                        <a:spcAft>
                          <a:spcPts val="0"/>
                        </a:spcAft>
                        <a:buNone/>
                      </a:pPr>
                      <a:r>
                        <a:t/>
                      </a:r>
                      <a:endParaRPr b="1" sz="800"/>
                    </a:p>
                  </a:txBody>
                  <a:tcPr marT="91425" marB="91425" marR="91425" marL="91425"/>
                </a:tc>
                <a:tc>
                  <a:txBody>
                    <a:bodyPr/>
                    <a:lstStyle/>
                    <a:p>
                      <a:pPr indent="0" lvl="0" marL="0" rtl="0" algn="ctr">
                        <a:spcBef>
                          <a:spcPts val="0"/>
                        </a:spcBef>
                        <a:spcAft>
                          <a:spcPts val="0"/>
                        </a:spcAft>
                        <a:buNone/>
                      </a:pPr>
                      <a:r>
                        <a:rPr b="1" lang="en" sz="800"/>
                        <a:t>Precision</a:t>
                      </a:r>
                      <a:endParaRPr b="1" sz="800"/>
                    </a:p>
                  </a:txBody>
                  <a:tcPr marT="91425" marB="91425" marR="91425" marL="91425"/>
                </a:tc>
                <a:tc>
                  <a:txBody>
                    <a:bodyPr/>
                    <a:lstStyle/>
                    <a:p>
                      <a:pPr indent="0" lvl="0" marL="0" rtl="0" algn="ctr">
                        <a:spcBef>
                          <a:spcPts val="0"/>
                        </a:spcBef>
                        <a:spcAft>
                          <a:spcPts val="0"/>
                        </a:spcAft>
                        <a:buNone/>
                      </a:pPr>
                      <a:r>
                        <a:rPr b="1" lang="en" sz="800"/>
                        <a:t>Recall</a:t>
                      </a:r>
                      <a:endParaRPr b="1" sz="800"/>
                    </a:p>
                  </a:txBody>
                  <a:tcPr marT="91425" marB="91425" marR="91425" marL="91425"/>
                </a:tc>
                <a:tc>
                  <a:txBody>
                    <a:bodyPr/>
                    <a:lstStyle/>
                    <a:p>
                      <a:pPr indent="0" lvl="0" marL="0" rtl="0" algn="ctr">
                        <a:spcBef>
                          <a:spcPts val="0"/>
                        </a:spcBef>
                        <a:spcAft>
                          <a:spcPts val="0"/>
                        </a:spcAft>
                        <a:buNone/>
                      </a:pPr>
                      <a:r>
                        <a:rPr b="1" lang="en" sz="800"/>
                        <a:t>f1-score</a:t>
                      </a:r>
                      <a:endParaRPr b="1" sz="800"/>
                    </a:p>
                  </a:txBody>
                  <a:tcPr marT="91425" marB="91425" marR="91425" marL="91425"/>
                </a:tc>
                <a:tc>
                  <a:txBody>
                    <a:bodyPr/>
                    <a:lstStyle/>
                    <a:p>
                      <a:pPr indent="0" lvl="0" marL="0" rtl="0" algn="ctr">
                        <a:spcBef>
                          <a:spcPts val="0"/>
                        </a:spcBef>
                        <a:spcAft>
                          <a:spcPts val="0"/>
                        </a:spcAft>
                        <a:buNone/>
                      </a:pPr>
                      <a:r>
                        <a:rPr b="1" lang="en" sz="800"/>
                        <a:t>Support</a:t>
                      </a:r>
                      <a:endParaRPr b="1" sz="800"/>
                    </a:p>
                  </a:txBody>
                  <a:tcPr marT="91425" marB="91425" marR="91425" marL="91425"/>
                </a:tc>
              </a:tr>
              <a:tr h="307150">
                <a:tc>
                  <a:txBody>
                    <a:bodyPr/>
                    <a:lstStyle/>
                    <a:p>
                      <a:pPr indent="0" lvl="0" marL="0" rtl="0" algn="l">
                        <a:spcBef>
                          <a:spcPts val="0"/>
                        </a:spcBef>
                        <a:spcAft>
                          <a:spcPts val="0"/>
                        </a:spcAft>
                        <a:buNone/>
                      </a:pPr>
                      <a:r>
                        <a:rPr b="1" lang="en" sz="800"/>
                        <a:t>Not Fraud</a:t>
                      </a:r>
                      <a:endParaRPr b="1" sz="800"/>
                    </a:p>
                  </a:txBody>
                  <a:tcPr marT="91425" marB="91425" marR="91425" marL="91425"/>
                </a:tc>
                <a:tc>
                  <a:txBody>
                    <a:bodyPr/>
                    <a:lstStyle/>
                    <a:p>
                      <a:pPr indent="0" lvl="0" marL="0" rtl="0" algn="ctr">
                        <a:spcBef>
                          <a:spcPts val="0"/>
                        </a:spcBef>
                        <a:spcAft>
                          <a:spcPts val="0"/>
                        </a:spcAft>
                        <a:buNone/>
                      </a:pPr>
                      <a:r>
                        <a:rPr lang="en" sz="800"/>
                        <a:t>0.78</a:t>
                      </a:r>
                      <a:endParaRPr sz="800"/>
                    </a:p>
                  </a:txBody>
                  <a:tcPr marT="91425" marB="91425" marR="91425" marL="91425"/>
                </a:tc>
                <a:tc>
                  <a:txBody>
                    <a:bodyPr/>
                    <a:lstStyle/>
                    <a:p>
                      <a:pPr indent="0" lvl="0" marL="0" rtl="0" algn="ctr">
                        <a:spcBef>
                          <a:spcPts val="0"/>
                        </a:spcBef>
                        <a:spcAft>
                          <a:spcPts val="0"/>
                        </a:spcAft>
                        <a:buNone/>
                      </a:pPr>
                      <a:r>
                        <a:rPr lang="en" sz="800"/>
                        <a:t>0.91</a:t>
                      </a:r>
                      <a:endParaRPr sz="800"/>
                    </a:p>
                  </a:txBody>
                  <a:tcPr marT="91425" marB="91425" marR="91425" marL="91425"/>
                </a:tc>
                <a:tc>
                  <a:txBody>
                    <a:bodyPr/>
                    <a:lstStyle/>
                    <a:p>
                      <a:pPr indent="0" lvl="0" marL="0" rtl="0" algn="ctr">
                        <a:spcBef>
                          <a:spcPts val="0"/>
                        </a:spcBef>
                        <a:spcAft>
                          <a:spcPts val="0"/>
                        </a:spcAft>
                        <a:buNone/>
                      </a:pPr>
                      <a:r>
                        <a:rPr lang="en" sz="800"/>
                        <a:t>0.84</a:t>
                      </a:r>
                      <a:endParaRPr sz="800"/>
                    </a:p>
                  </a:txBody>
                  <a:tcPr marT="91425" marB="91425" marR="91425" marL="91425"/>
                </a:tc>
                <a:tc>
                  <a:txBody>
                    <a:bodyPr/>
                    <a:lstStyle/>
                    <a:p>
                      <a:pPr indent="0" lvl="0" marL="0" rtl="0" algn="ctr">
                        <a:spcBef>
                          <a:spcPts val="0"/>
                        </a:spcBef>
                        <a:spcAft>
                          <a:spcPts val="0"/>
                        </a:spcAft>
                        <a:buNone/>
                      </a:pPr>
                      <a:r>
                        <a:rPr lang="en" sz="800"/>
                        <a:t>2872</a:t>
                      </a:r>
                      <a:endParaRPr sz="800"/>
                    </a:p>
                  </a:txBody>
                  <a:tcPr marT="91425" marB="91425" marR="91425" marL="91425"/>
                </a:tc>
              </a:tr>
              <a:tr h="335775">
                <a:tc>
                  <a:txBody>
                    <a:bodyPr/>
                    <a:lstStyle/>
                    <a:p>
                      <a:pPr indent="0" lvl="0" marL="0" rtl="0" algn="l">
                        <a:spcBef>
                          <a:spcPts val="0"/>
                        </a:spcBef>
                        <a:spcAft>
                          <a:spcPts val="0"/>
                        </a:spcAft>
                        <a:buNone/>
                      </a:pPr>
                      <a:r>
                        <a:rPr b="1" lang="en" sz="800"/>
                        <a:t>Fraud</a:t>
                      </a:r>
                      <a:endParaRPr b="1" sz="800"/>
                    </a:p>
                  </a:txBody>
                  <a:tcPr marT="91425" marB="91425" marR="91425" marL="91425"/>
                </a:tc>
                <a:tc>
                  <a:txBody>
                    <a:bodyPr/>
                    <a:lstStyle/>
                    <a:p>
                      <a:pPr indent="0" lvl="0" marL="0" rtl="0" algn="ctr">
                        <a:spcBef>
                          <a:spcPts val="0"/>
                        </a:spcBef>
                        <a:spcAft>
                          <a:spcPts val="0"/>
                        </a:spcAft>
                        <a:buNone/>
                      </a:pPr>
                      <a:r>
                        <a:rPr lang="en" sz="800"/>
                        <a:t>0.89</a:t>
                      </a:r>
                      <a:endParaRPr sz="800"/>
                    </a:p>
                  </a:txBody>
                  <a:tcPr marT="91425" marB="91425" marR="91425" marL="91425"/>
                </a:tc>
                <a:tc>
                  <a:txBody>
                    <a:bodyPr/>
                    <a:lstStyle/>
                    <a:p>
                      <a:pPr indent="0" lvl="0" marL="0" rtl="0" algn="ctr">
                        <a:spcBef>
                          <a:spcPts val="0"/>
                        </a:spcBef>
                        <a:spcAft>
                          <a:spcPts val="0"/>
                        </a:spcAft>
                        <a:buNone/>
                      </a:pPr>
                      <a:r>
                        <a:rPr b="1" lang="en" sz="1000"/>
                        <a:t>0.74</a:t>
                      </a:r>
                      <a:endParaRPr b="1" sz="1000"/>
                    </a:p>
                  </a:txBody>
                  <a:tcPr marT="91425" marB="91425" marR="91425" marL="91425"/>
                </a:tc>
                <a:tc>
                  <a:txBody>
                    <a:bodyPr/>
                    <a:lstStyle/>
                    <a:p>
                      <a:pPr indent="0" lvl="0" marL="0" rtl="0" algn="ctr">
                        <a:spcBef>
                          <a:spcPts val="0"/>
                        </a:spcBef>
                        <a:spcAft>
                          <a:spcPts val="0"/>
                        </a:spcAft>
                        <a:buNone/>
                      </a:pPr>
                      <a:r>
                        <a:rPr lang="en" sz="800"/>
                        <a:t>0.81</a:t>
                      </a:r>
                      <a:endParaRPr sz="800"/>
                    </a:p>
                  </a:txBody>
                  <a:tcPr marT="91425" marB="91425" marR="91425" marL="91425"/>
                </a:tc>
                <a:tc>
                  <a:txBody>
                    <a:bodyPr/>
                    <a:lstStyle/>
                    <a:p>
                      <a:pPr indent="0" lvl="0" marL="0" rtl="0" algn="ctr">
                        <a:spcBef>
                          <a:spcPts val="0"/>
                        </a:spcBef>
                        <a:spcAft>
                          <a:spcPts val="0"/>
                        </a:spcAft>
                        <a:buNone/>
                      </a:pPr>
                      <a:r>
                        <a:rPr lang="en" sz="800"/>
                        <a:t>2872</a:t>
                      </a:r>
                      <a:endParaRPr sz="800"/>
                    </a:p>
                  </a:txBody>
                  <a:tcPr marT="91425" marB="91425" marR="91425" marL="91425"/>
                </a:tc>
              </a:tr>
              <a:tr h="307150">
                <a:tc>
                  <a:txBody>
                    <a:bodyPr/>
                    <a:lstStyle/>
                    <a:p>
                      <a:pPr indent="0" lvl="0" marL="0" rtl="0" algn="l">
                        <a:spcBef>
                          <a:spcPts val="0"/>
                        </a:spcBef>
                        <a:spcAft>
                          <a:spcPts val="0"/>
                        </a:spcAft>
                        <a:buNone/>
                      </a:pPr>
                      <a:r>
                        <a:rPr b="1" lang="en" sz="800"/>
                        <a:t>Accuracy</a:t>
                      </a:r>
                      <a:endParaRPr b="1" sz="800"/>
                    </a:p>
                  </a:txBody>
                  <a:tcPr marT="91425" marB="91425" marR="91425" marL="91425"/>
                </a:tc>
                <a:tc>
                  <a:txBody>
                    <a:bodyPr/>
                    <a:lstStyle/>
                    <a:p>
                      <a:pPr indent="0" lvl="0" marL="0" rtl="0" algn="ctr">
                        <a:spcBef>
                          <a:spcPts val="0"/>
                        </a:spcBef>
                        <a:spcAft>
                          <a:spcPts val="0"/>
                        </a:spcAft>
                        <a:buNone/>
                      </a:pPr>
                      <a:r>
                        <a:t/>
                      </a:r>
                      <a:endParaRPr sz="800"/>
                    </a:p>
                  </a:txBody>
                  <a:tcPr marT="91425" marB="91425" marR="91425" marL="91425"/>
                </a:tc>
                <a:tc>
                  <a:txBody>
                    <a:bodyPr/>
                    <a:lstStyle/>
                    <a:p>
                      <a:pPr indent="0" lvl="0" marL="0" rtl="0" algn="ctr">
                        <a:spcBef>
                          <a:spcPts val="0"/>
                        </a:spcBef>
                        <a:spcAft>
                          <a:spcPts val="0"/>
                        </a:spcAft>
                        <a:buNone/>
                      </a:pPr>
                      <a:r>
                        <a:t/>
                      </a:r>
                      <a:endParaRPr sz="800"/>
                    </a:p>
                  </a:txBody>
                  <a:tcPr marT="91425" marB="91425" marR="91425" marL="91425"/>
                </a:tc>
                <a:tc>
                  <a:txBody>
                    <a:bodyPr/>
                    <a:lstStyle/>
                    <a:p>
                      <a:pPr indent="0" lvl="0" marL="0" rtl="0" algn="ctr">
                        <a:spcBef>
                          <a:spcPts val="0"/>
                        </a:spcBef>
                        <a:spcAft>
                          <a:spcPts val="0"/>
                        </a:spcAft>
                        <a:buNone/>
                      </a:pPr>
                      <a:r>
                        <a:rPr lang="en" sz="800"/>
                        <a:t>0.83</a:t>
                      </a:r>
                      <a:endParaRPr sz="800"/>
                    </a:p>
                  </a:txBody>
                  <a:tcPr marT="91425" marB="91425" marR="91425" marL="91425"/>
                </a:tc>
                <a:tc>
                  <a:txBody>
                    <a:bodyPr/>
                    <a:lstStyle/>
                    <a:p>
                      <a:pPr indent="0" lvl="0" marL="0" rtl="0" algn="ctr">
                        <a:spcBef>
                          <a:spcPts val="0"/>
                        </a:spcBef>
                        <a:spcAft>
                          <a:spcPts val="0"/>
                        </a:spcAft>
                        <a:buNone/>
                      </a:pPr>
                      <a:r>
                        <a:rPr lang="en" sz="800"/>
                        <a:t>5744</a:t>
                      </a:r>
                      <a:endParaRPr sz="800"/>
                    </a:p>
                  </a:txBody>
                  <a:tcPr marT="91425" marB="91425" marR="91425" marL="91425"/>
                </a:tc>
              </a:tr>
              <a:tr h="307150">
                <a:tc>
                  <a:txBody>
                    <a:bodyPr/>
                    <a:lstStyle/>
                    <a:p>
                      <a:pPr indent="0" lvl="0" marL="0" rtl="0" algn="l">
                        <a:spcBef>
                          <a:spcPts val="0"/>
                        </a:spcBef>
                        <a:spcAft>
                          <a:spcPts val="0"/>
                        </a:spcAft>
                        <a:buNone/>
                      </a:pPr>
                      <a:r>
                        <a:rPr b="1" lang="en" sz="800"/>
                        <a:t>Macro Average</a:t>
                      </a:r>
                      <a:endParaRPr b="1" sz="800"/>
                    </a:p>
                  </a:txBody>
                  <a:tcPr marT="91425" marB="91425" marR="91425" marL="91425"/>
                </a:tc>
                <a:tc>
                  <a:txBody>
                    <a:bodyPr/>
                    <a:lstStyle/>
                    <a:p>
                      <a:pPr indent="0" lvl="0" marL="0" rtl="0" algn="ctr">
                        <a:spcBef>
                          <a:spcPts val="0"/>
                        </a:spcBef>
                        <a:spcAft>
                          <a:spcPts val="0"/>
                        </a:spcAft>
                        <a:buNone/>
                      </a:pPr>
                      <a:r>
                        <a:rPr lang="en" sz="800"/>
                        <a:t>0.83</a:t>
                      </a:r>
                      <a:endParaRPr sz="800"/>
                    </a:p>
                  </a:txBody>
                  <a:tcPr marT="91425" marB="91425" marR="91425" marL="91425"/>
                </a:tc>
                <a:tc>
                  <a:txBody>
                    <a:bodyPr/>
                    <a:lstStyle/>
                    <a:p>
                      <a:pPr indent="0" lvl="0" marL="0" rtl="0" algn="ctr">
                        <a:spcBef>
                          <a:spcPts val="0"/>
                        </a:spcBef>
                        <a:spcAft>
                          <a:spcPts val="0"/>
                        </a:spcAft>
                        <a:buNone/>
                      </a:pPr>
                      <a:r>
                        <a:rPr lang="en" sz="800"/>
                        <a:t>0.83</a:t>
                      </a:r>
                      <a:endParaRPr sz="800"/>
                    </a:p>
                  </a:txBody>
                  <a:tcPr marT="91425" marB="91425" marR="91425" marL="91425"/>
                </a:tc>
                <a:tc>
                  <a:txBody>
                    <a:bodyPr/>
                    <a:lstStyle/>
                    <a:p>
                      <a:pPr indent="0" lvl="0" marL="0" rtl="0" algn="ctr">
                        <a:spcBef>
                          <a:spcPts val="0"/>
                        </a:spcBef>
                        <a:spcAft>
                          <a:spcPts val="0"/>
                        </a:spcAft>
                        <a:buNone/>
                      </a:pPr>
                      <a:r>
                        <a:rPr lang="en" sz="800"/>
                        <a:t>0.82</a:t>
                      </a:r>
                      <a:endParaRPr sz="800"/>
                    </a:p>
                  </a:txBody>
                  <a:tcPr marT="91425" marB="91425" marR="91425" marL="91425"/>
                </a:tc>
                <a:tc>
                  <a:txBody>
                    <a:bodyPr/>
                    <a:lstStyle/>
                    <a:p>
                      <a:pPr indent="0" lvl="0" marL="0" rtl="0" algn="ctr">
                        <a:spcBef>
                          <a:spcPts val="0"/>
                        </a:spcBef>
                        <a:spcAft>
                          <a:spcPts val="0"/>
                        </a:spcAft>
                        <a:buNone/>
                      </a:pPr>
                      <a:r>
                        <a:rPr lang="en" sz="800"/>
                        <a:t>5744</a:t>
                      </a:r>
                      <a:endParaRPr sz="800"/>
                    </a:p>
                  </a:txBody>
                  <a:tcPr marT="91425" marB="91425" marR="91425" marL="91425"/>
                </a:tc>
              </a:tr>
              <a:tr h="431175">
                <a:tc>
                  <a:txBody>
                    <a:bodyPr/>
                    <a:lstStyle/>
                    <a:p>
                      <a:pPr indent="0" lvl="0" marL="0" rtl="0" algn="l">
                        <a:spcBef>
                          <a:spcPts val="0"/>
                        </a:spcBef>
                        <a:spcAft>
                          <a:spcPts val="0"/>
                        </a:spcAft>
                        <a:buNone/>
                      </a:pPr>
                      <a:r>
                        <a:rPr b="1" lang="en" sz="800"/>
                        <a:t>Weighted Average</a:t>
                      </a:r>
                      <a:endParaRPr b="1" sz="800"/>
                    </a:p>
                  </a:txBody>
                  <a:tcPr marT="91425" marB="91425" marR="91425" marL="91425"/>
                </a:tc>
                <a:tc>
                  <a:txBody>
                    <a:bodyPr/>
                    <a:lstStyle/>
                    <a:p>
                      <a:pPr indent="0" lvl="0" marL="0" rtl="0" algn="ctr">
                        <a:spcBef>
                          <a:spcPts val="0"/>
                        </a:spcBef>
                        <a:spcAft>
                          <a:spcPts val="0"/>
                        </a:spcAft>
                        <a:buNone/>
                      </a:pPr>
                      <a:r>
                        <a:rPr lang="en" sz="800"/>
                        <a:t>0.83</a:t>
                      </a:r>
                      <a:endParaRPr sz="800"/>
                    </a:p>
                  </a:txBody>
                  <a:tcPr marT="91425" marB="91425" marR="91425" marL="91425"/>
                </a:tc>
                <a:tc>
                  <a:txBody>
                    <a:bodyPr/>
                    <a:lstStyle/>
                    <a:p>
                      <a:pPr indent="0" lvl="0" marL="0" rtl="0" algn="ctr">
                        <a:spcBef>
                          <a:spcPts val="0"/>
                        </a:spcBef>
                        <a:spcAft>
                          <a:spcPts val="0"/>
                        </a:spcAft>
                        <a:buNone/>
                      </a:pPr>
                      <a:r>
                        <a:rPr lang="en" sz="800"/>
                        <a:t>0.83</a:t>
                      </a:r>
                      <a:endParaRPr sz="800"/>
                    </a:p>
                  </a:txBody>
                  <a:tcPr marT="91425" marB="91425" marR="91425" marL="91425"/>
                </a:tc>
                <a:tc>
                  <a:txBody>
                    <a:bodyPr/>
                    <a:lstStyle/>
                    <a:p>
                      <a:pPr indent="0" lvl="0" marL="0" rtl="0" algn="ctr">
                        <a:spcBef>
                          <a:spcPts val="0"/>
                        </a:spcBef>
                        <a:spcAft>
                          <a:spcPts val="0"/>
                        </a:spcAft>
                        <a:buNone/>
                      </a:pPr>
                      <a:r>
                        <a:rPr lang="en" sz="800"/>
                        <a:t>0.82</a:t>
                      </a:r>
                      <a:endParaRPr sz="800"/>
                    </a:p>
                  </a:txBody>
                  <a:tcPr marT="91425" marB="91425" marR="91425" marL="91425"/>
                </a:tc>
                <a:tc>
                  <a:txBody>
                    <a:bodyPr/>
                    <a:lstStyle/>
                    <a:p>
                      <a:pPr indent="0" lvl="0" marL="0" rtl="0" algn="ctr">
                        <a:spcBef>
                          <a:spcPts val="0"/>
                        </a:spcBef>
                        <a:spcAft>
                          <a:spcPts val="0"/>
                        </a:spcAft>
                        <a:buNone/>
                      </a:pPr>
                      <a:r>
                        <a:rPr lang="en" sz="800"/>
                        <a:t>5744</a:t>
                      </a:r>
                      <a:endParaRPr sz="800"/>
                    </a:p>
                  </a:txBody>
                  <a:tcPr marT="91425" marB="91425" marR="91425" marL="91425"/>
                </a:tc>
              </a:tr>
            </a:tbl>
          </a:graphicData>
        </a:graphic>
      </p:graphicFrame>
      <p:sp>
        <p:nvSpPr>
          <p:cNvPr id="265" name="Google Shape;265;p27"/>
          <p:cNvSpPr/>
          <p:nvPr/>
        </p:nvSpPr>
        <p:spPr>
          <a:xfrm>
            <a:off x="6929600" y="3594800"/>
            <a:ext cx="384300" cy="28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graphicFrame>
        <p:nvGraphicFramePr>
          <p:cNvPr id="270" name="Google Shape;270;p28"/>
          <p:cNvGraphicFramePr/>
          <p:nvPr/>
        </p:nvGraphicFramePr>
        <p:xfrm>
          <a:off x="4869813" y="2478295"/>
          <a:ext cx="3000000" cy="3000000"/>
        </p:xfrm>
        <a:graphic>
          <a:graphicData uri="http://schemas.openxmlformats.org/drawingml/2006/table">
            <a:tbl>
              <a:tblPr>
                <a:noFill/>
                <a:tableStyleId>{6DAE7976-1C2E-4A76-BDB7-34320821A4AF}</a:tableStyleId>
              </a:tblPr>
              <a:tblGrid>
                <a:gridCol w="1057050"/>
                <a:gridCol w="731875"/>
                <a:gridCol w="609000"/>
                <a:gridCol w="609000"/>
                <a:gridCol w="609000"/>
              </a:tblGrid>
              <a:tr h="314400">
                <a:tc>
                  <a:txBody>
                    <a:bodyPr/>
                    <a:lstStyle/>
                    <a:p>
                      <a:pPr indent="0" lvl="0" marL="0" rtl="0" algn="l">
                        <a:spcBef>
                          <a:spcPts val="0"/>
                        </a:spcBef>
                        <a:spcAft>
                          <a:spcPts val="0"/>
                        </a:spcAft>
                        <a:buNone/>
                      </a:pPr>
                      <a:r>
                        <a:t/>
                      </a:r>
                      <a:endParaRPr b="1" sz="800"/>
                    </a:p>
                  </a:txBody>
                  <a:tcPr marT="91425" marB="91425" marR="91425" marL="91425"/>
                </a:tc>
                <a:tc>
                  <a:txBody>
                    <a:bodyPr/>
                    <a:lstStyle/>
                    <a:p>
                      <a:pPr indent="0" lvl="0" marL="0" rtl="0" algn="ctr">
                        <a:spcBef>
                          <a:spcPts val="0"/>
                        </a:spcBef>
                        <a:spcAft>
                          <a:spcPts val="0"/>
                        </a:spcAft>
                        <a:buNone/>
                      </a:pPr>
                      <a:r>
                        <a:rPr b="1" lang="en" sz="800"/>
                        <a:t>Precision</a:t>
                      </a:r>
                      <a:endParaRPr b="1" sz="800"/>
                    </a:p>
                  </a:txBody>
                  <a:tcPr marT="91425" marB="91425" marR="91425" marL="91425"/>
                </a:tc>
                <a:tc>
                  <a:txBody>
                    <a:bodyPr/>
                    <a:lstStyle/>
                    <a:p>
                      <a:pPr indent="0" lvl="0" marL="0" rtl="0" algn="ctr">
                        <a:spcBef>
                          <a:spcPts val="0"/>
                        </a:spcBef>
                        <a:spcAft>
                          <a:spcPts val="0"/>
                        </a:spcAft>
                        <a:buNone/>
                      </a:pPr>
                      <a:r>
                        <a:rPr b="1" lang="en" sz="800"/>
                        <a:t>Recall</a:t>
                      </a:r>
                      <a:endParaRPr b="1" sz="800"/>
                    </a:p>
                  </a:txBody>
                  <a:tcPr marT="91425" marB="91425" marR="91425" marL="91425"/>
                </a:tc>
                <a:tc>
                  <a:txBody>
                    <a:bodyPr/>
                    <a:lstStyle/>
                    <a:p>
                      <a:pPr indent="0" lvl="0" marL="0" rtl="0" algn="ctr">
                        <a:spcBef>
                          <a:spcPts val="0"/>
                        </a:spcBef>
                        <a:spcAft>
                          <a:spcPts val="0"/>
                        </a:spcAft>
                        <a:buNone/>
                      </a:pPr>
                      <a:r>
                        <a:rPr b="1" lang="en" sz="800"/>
                        <a:t>f1-score</a:t>
                      </a:r>
                      <a:endParaRPr b="1" sz="800"/>
                    </a:p>
                  </a:txBody>
                  <a:tcPr marT="91425" marB="91425" marR="91425" marL="91425"/>
                </a:tc>
                <a:tc>
                  <a:txBody>
                    <a:bodyPr/>
                    <a:lstStyle/>
                    <a:p>
                      <a:pPr indent="0" lvl="0" marL="0" rtl="0" algn="ctr">
                        <a:spcBef>
                          <a:spcPts val="0"/>
                        </a:spcBef>
                        <a:spcAft>
                          <a:spcPts val="0"/>
                        </a:spcAft>
                        <a:buNone/>
                      </a:pPr>
                      <a:r>
                        <a:rPr b="1" lang="en" sz="800"/>
                        <a:t>Support</a:t>
                      </a:r>
                      <a:endParaRPr b="1" sz="800"/>
                    </a:p>
                  </a:txBody>
                  <a:tcPr marT="91425" marB="91425" marR="91425" marL="91425"/>
                </a:tc>
              </a:tr>
              <a:tr h="307150">
                <a:tc>
                  <a:txBody>
                    <a:bodyPr/>
                    <a:lstStyle/>
                    <a:p>
                      <a:pPr indent="0" lvl="0" marL="0" rtl="0" algn="l">
                        <a:spcBef>
                          <a:spcPts val="0"/>
                        </a:spcBef>
                        <a:spcAft>
                          <a:spcPts val="0"/>
                        </a:spcAft>
                        <a:buNone/>
                      </a:pPr>
                      <a:r>
                        <a:rPr b="1" lang="en" sz="800"/>
                        <a:t>Not Fraud</a:t>
                      </a:r>
                      <a:endParaRPr b="1" sz="800"/>
                    </a:p>
                  </a:txBody>
                  <a:tcPr marT="91425" marB="91425" marR="91425" marL="91425"/>
                </a:tc>
                <a:tc>
                  <a:txBody>
                    <a:bodyPr/>
                    <a:lstStyle/>
                    <a:p>
                      <a:pPr indent="0" lvl="0" marL="0" rtl="0" algn="ctr">
                        <a:spcBef>
                          <a:spcPts val="0"/>
                        </a:spcBef>
                        <a:spcAft>
                          <a:spcPts val="0"/>
                        </a:spcAft>
                        <a:buNone/>
                      </a:pPr>
                      <a:r>
                        <a:rPr lang="en" sz="800"/>
                        <a:t>0.98</a:t>
                      </a:r>
                      <a:endParaRPr sz="800"/>
                    </a:p>
                  </a:txBody>
                  <a:tcPr marT="91425" marB="91425" marR="91425" marL="91425"/>
                </a:tc>
                <a:tc>
                  <a:txBody>
                    <a:bodyPr/>
                    <a:lstStyle/>
                    <a:p>
                      <a:pPr indent="0" lvl="0" marL="0" rtl="0" algn="ctr">
                        <a:spcBef>
                          <a:spcPts val="0"/>
                        </a:spcBef>
                        <a:spcAft>
                          <a:spcPts val="0"/>
                        </a:spcAft>
                        <a:buNone/>
                      </a:pPr>
                      <a:r>
                        <a:rPr lang="en" sz="800"/>
                        <a:t>0.96</a:t>
                      </a:r>
                      <a:endParaRPr sz="800"/>
                    </a:p>
                  </a:txBody>
                  <a:tcPr marT="91425" marB="91425" marR="91425" marL="91425"/>
                </a:tc>
                <a:tc>
                  <a:txBody>
                    <a:bodyPr/>
                    <a:lstStyle/>
                    <a:p>
                      <a:pPr indent="0" lvl="0" marL="0" rtl="0" algn="ctr">
                        <a:spcBef>
                          <a:spcPts val="0"/>
                        </a:spcBef>
                        <a:spcAft>
                          <a:spcPts val="0"/>
                        </a:spcAft>
                        <a:buNone/>
                      </a:pPr>
                      <a:r>
                        <a:rPr lang="en" sz="800"/>
                        <a:t>0.97</a:t>
                      </a:r>
                      <a:endParaRPr sz="800"/>
                    </a:p>
                  </a:txBody>
                  <a:tcPr marT="91425" marB="91425" marR="91425" marL="91425"/>
                </a:tc>
                <a:tc>
                  <a:txBody>
                    <a:bodyPr/>
                    <a:lstStyle/>
                    <a:p>
                      <a:pPr indent="0" lvl="0" marL="0" rtl="0" algn="ctr">
                        <a:spcBef>
                          <a:spcPts val="0"/>
                        </a:spcBef>
                        <a:spcAft>
                          <a:spcPts val="0"/>
                        </a:spcAft>
                        <a:buNone/>
                      </a:pPr>
                      <a:r>
                        <a:rPr lang="en" sz="800"/>
                        <a:t>1936</a:t>
                      </a:r>
                      <a:endParaRPr sz="800"/>
                    </a:p>
                  </a:txBody>
                  <a:tcPr marT="91425" marB="91425" marR="91425" marL="91425"/>
                </a:tc>
              </a:tr>
              <a:tr h="335775">
                <a:tc>
                  <a:txBody>
                    <a:bodyPr/>
                    <a:lstStyle/>
                    <a:p>
                      <a:pPr indent="0" lvl="0" marL="0" rtl="0" algn="l">
                        <a:spcBef>
                          <a:spcPts val="0"/>
                        </a:spcBef>
                        <a:spcAft>
                          <a:spcPts val="0"/>
                        </a:spcAft>
                        <a:buNone/>
                      </a:pPr>
                      <a:r>
                        <a:rPr b="1" lang="en" sz="800"/>
                        <a:t>Fraud</a:t>
                      </a:r>
                      <a:endParaRPr b="1" sz="800"/>
                    </a:p>
                  </a:txBody>
                  <a:tcPr marT="91425" marB="91425" marR="91425" marL="91425"/>
                </a:tc>
                <a:tc>
                  <a:txBody>
                    <a:bodyPr/>
                    <a:lstStyle/>
                    <a:p>
                      <a:pPr indent="0" lvl="0" marL="0" rtl="0" algn="ctr">
                        <a:spcBef>
                          <a:spcPts val="0"/>
                        </a:spcBef>
                        <a:spcAft>
                          <a:spcPts val="0"/>
                        </a:spcAft>
                        <a:buNone/>
                      </a:pPr>
                      <a:r>
                        <a:rPr lang="en" sz="800"/>
                        <a:t>0.96</a:t>
                      </a:r>
                      <a:endParaRPr sz="800"/>
                    </a:p>
                  </a:txBody>
                  <a:tcPr marT="91425" marB="91425" marR="91425" marL="91425"/>
                </a:tc>
                <a:tc>
                  <a:txBody>
                    <a:bodyPr/>
                    <a:lstStyle/>
                    <a:p>
                      <a:pPr indent="0" lvl="0" marL="0" rtl="0" algn="ctr">
                        <a:spcBef>
                          <a:spcPts val="0"/>
                        </a:spcBef>
                        <a:spcAft>
                          <a:spcPts val="0"/>
                        </a:spcAft>
                        <a:buNone/>
                      </a:pPr>
                      <a:r>
                        <a:rPr b="1" lang="en" sz="1000"/>
                        <a:t>0.98</a:t>
                      </a:r>
                      <a:endParaRPr b="1" sz="1000"/>
                    </a:p>
                  </a:txBody>
                  <a:tcPr marT="91425" marB="91425" marR="91425" marL="91425"/>
                </a:tc>
                <a:tc>
                  <a:txBody>
                    <a:bodyPr/>
                    <a:lstStyle/>
                    <a:p>
                      <a:pPr indent="0" lvl="0" marL="0" rtl="0" algn="ctr">
                        <a:spcBef>
                          <a:spcPts val="0"/>
                        </a:spcBef>
                        <a:spcAft>
                          <a:spcPts val="0"/>
                        </a:spcAft>
                        <a:buNone/>
                      </a:pPr>
                      <a:r>
                        <a:rPr lang="en" sz="800"/>
                        <a:t>0.97</a:t>
                      </a:r>
                      <a:endParaRPr sz="800"/>
                    </a:p>
                  </a:txBody>
                  <a:tcPr marT="91425" marB="91425" marR="91425" marL="91425"/>
                </a:tc>
                <a:tc>
                  <a:txBody>
                    <a:bodyPr/>
                    <a:lstStyle/>
                    <a:p>
                      <a:pPr indent="0" lvl="0" marL="0" rtl="0" algn="ctr">
                        <a:spcBef>
                          <a:spcPts val="0"/>
                        </a:spcBef>
                        <a:spcAft>
                          <a:spcPts val="0"/>
                        </a:spcAft>
                        <a:buNone/>
                      </a:pPr>
                      <a:r>
                        <a:rPr lang="en" sz="800"/>
                        <a:t>1894</a:t>
                      </a:r>
                      <a:endParaRPr sz="800"/>
                    </a:p>
                  </a:txBody>
                  <a:tcPr marT="91425" marB="91425" marR="91425" marL="91425"/>
                </a:tc>
              </a:tr>
              <a:tr h="307150">
                <a:tc>
                  <a:txBody>
                    <a:bodyPr/>
                    <a:lstStyle/>
                    <a:p>
                      <a:pPr indent="0" lvl="0" marL="0" rtl="0" algn="l">
                        <a:spcBef>
                          <a:spcPts val="0"/>
                        </a:spcBef>
                        <a:spcAft>
                          <a:spcPts val="0"/>
                        </a:spcAft>
                        <a:buNone/>
                      </a:pPr>
                      <a:r>
                        <a:rPr b="1" lang="en" sz="800"/>
                        <a:t>Accuracy</a:t>
                      </a:r>
                      <a:endParaRPr b="1" sz="800"/>
                    </a:p>
                  </a:txBody>
                  <a:tcPr marT="91425" marB="91425" marR="91425" marL="91425"/>
                </a:tc>
                <a:tc>
                  <a:txBody>
                    <a:bodyPr/>
                    <a:lstStyle/>
                    <a:p>
                      <a:pPr indent="0" lvl="0" marL="0" rtl="0" algn="ctr">
                        <a:spcBef>
                          <a:spcPts val="0"/>
                        </a:spcBef>
                        <a:spcAft>
                          <a:spcPts val="0"/>
                        </a:spcAft>
                        <a:buNone/>
                      </a:pPr>
                      <a:r>
                        <a:t/>
                      </a:r>
                      <a:endParaRPr sz="800"/>
                    </a:p>
                  </a:txBody>
                  <a:tcPr marT="91425" marB="91425" marR="91425" marL="91425"/>
                </a:tc>
                <a:tc>
                  <a:txBody>
                    <a:bodyPr/>
                    <a:lstStyle/>
                    <a:p>
                      <a:pPr indent="0" lvl="0" marL="0" rtl="0" algn="ctr">
                        <a:spcBef>
                          <a:spcPts val="0"/>
                        </a:spcBef>
                        <a:spcAft>
                          <a:spcPts val="0"/>
                        </a:spcAft>
                        <a:buNone/>
                      </a:pPr>
                      <a:r>
                        <a:t/>
                      </a:r>
                      <a:endParaRPr sz="800"/>
                    </a:p>
                  </a:txBody>
                  <a:tcPr marT="91425" marB="91425" marR="91425" marL="91425"/>
                </a:tc>
                <a:tc>
                  <a:txBody>
                    <a:bodyPr/>
                    <a:lstStyle/>
                    <a:p>
                      <a:pPr indent="0" lvl="0" marL="0" rtl="0" algn="ctr">
                        <a:spcBef>
                          <a:spcPts val="0"/>
                        </a:spcBef>
                        <a:spcAft>
                          <a:spcPts val="0"/>
                        </a:spcAft>
                        <a:buNone/>
                      </a:pPr>
                      <a:r>
                        <a:rPr lang="en" sz="800"/>
                        <a:t>0.97</a:t>
                      </a:r>
                      <a:endParaRPr sz="800"/>
                    </a:p>
                  </a:txBody>
                  <a:tcPr marT="91425" marB="91425" marR="91425" marL="91425"/>
                </a:tc>
                <a:tc>
                  <a:txBody>
                    <a:bodyPr/>
                    <a:lstStyle/>
                    <a:p>
                      <a:pPr indent="0" lvl="0" marL="0" rtl="0" algn="ctr">
                        <a:spcBef>
                          <a:spcPts val="0"/>
                        </a:spcBef>
                        <a:spcAft>
                          <a:spcPts val="0"/>
                        </a:spcAft>
                        <a:buNone/>
                      </a:pPr>
                      <a:r>
                        <a:rPr lang="en" sz="800"/>
                        <a:t>3830</a:t>
                      </a:r>
                      <a:endParaRPr sz="800"/>
                    </a:p>
                  </a:txBody>
                  <a:tcPr marT="91425" marB="91425" marR="91425" marL="91425"/>
                </a:tc>
              </a:tr>
              <a:tr h="307150">
                <a:tc>
                  <a:txBody>
                    <a:bodyPr/>
                    <a:lstStyle/>
                    <a:p>
                      <a:pPr indent="0" lvl="0" marL="0" rtl="0" algn="l">
                        <a:spcBef>
                          <a:spcPts val="0"/>
                        </a:spcBef>
                        <a:spcAft>
                          <a:spcPts val="0"/>
                        </a:spcAft>
                        <a:buNone/>
                      </a:pPr>
                      <a:r>
                        <a:rPr b="1" lang="en" sz="800"/>
                        <a:t>Macro Average</a:t>
                      </a:r>
                      <a:endParaRPr b="1" sz="800"/>
                    </a:p>
                  </a:txBody>
                  <a:tcPr marT="91425" marB="91425" marR="91425" marL="91425"/>
                </a:tc>
                <a:tc>
                  <a:txBody>
                    <a:bodyPr/>
                    <a:lstStyle/>
                    <a:p>
                      <a:pPr indent="0" lvl="0" marL="0" rtl="0" algn="ctr">
                        <a:spcBef>
                          <a:spcPts val="0"/>
                        </a:spcBef>
                        <a:spcAft>
                          <a:spcPts val="0"/>
                        </a:spcAft>
                        <a:buNone/>
                      </a:pPr>
                      <a:r>
                        <a:rPr lang="en" sz="800"/>
                        <a:t>0.97</a:t>
                      </a:r>
                      <a:endParaRPr sz="800"/>
                    </a:p>
                  </a:txBody>
                  <a:tcPr marT="91425" marB="91425" marR="91425" marL="91425"/>
                </a:tc>
                <a:tc>
                  <a:txBody>
                    <a:bodyPr/>
                    <a:lstStyle/>
                    <a:p>
                      <a:pPr indent="0" lvl="0" marL="0" rtl="0" algn="ctr">
                        <a:spcBef>
                          <a:spcPts val="0"/>
                        </a:spcBef>
                        <a:spcAft>
                          <a:spcPts val="0"/>
                        </a:spcAft>
                        <a:buNone/>
                      </a:pPr>
                      <a:r>
                        <a:rPr lang="en" sz="800"/>
                        <a:t>0.97</a:t>
                      </a:r>
                      <a:endParaRPr sz="800"/>
                    </a:p>
                  </a:txBody>
                  <a:tcPr marT="91425" marB="91425" marR="91425" marL="91425"/>
                </a:tc>
                <a:tc>
                  <a:txBody>
                    <a:bodyPr/>
                    <a:lstStyle/>
                    <a:p>
                      <a:pPr indent="0" lvl="0" marL="0" rtl="0" algn="ctr">
                        <a:spcBef>
                          <a:spcPts val="0"/>
                        </a:spcBef>
                        <a:spcAft>
                          <a:spcPts val="0"/>
                        </a:spcAft>
                        <a:buNone/>
                      </a:pPr>
                      <a:r>
                        <a:rPr lang="en" sz="800"/>
                        <a:t>0.97</a:t>
                      </a:r>
                      <a:endParaRPr sz="800"/>
                    </a:p>
                  </a:txBody>
                  <a:tcPr marT="91425" marB="91425" marR="91425" marL="91425"/>
                </a:tc>
                <a:tc>
                  <a:txBody>
                    <a:bodyPr/>
                    <a:lstStyle/>
                    <a:p>
                      <a:pPr indent="0" lvl="0" marL="0" rtl="0" algn="ctr">
                        <a:spcBef>
                          <a:spcPts val="0"/>
                        </a:spcBef>
                        <a:spcAft>
                          <a:spcPts val="0"/>
                        </a:spcAft>
                        <a:buNone/>
                      </a:pPr>
                      <a:r>
                        <a:rPr lang="en" sz="800"/>
                        <a:t>3830</a:t>
                      </a:r>
                      <a:endParaRPr sz="800"/>
                    </a:p>
                  </a:txBody>
                  <a:tcPr marT="91425" marB="91425" marR="91425" marL="91425"/>
                </a:tc>
              </a:tr>
              <a:tr h="431175">
                <a:tc>
                  <a:txBody>
                    <a:bodyPr/>
                    <a:lstStyle/>
                    <a:p>
                      <a:pPr indent="0" lvl="0" marL="0" rtl="0" algn="l">
                        <a:spcBef>
                          <a:spcPts val="0"/>
                        </a:spcBef>
                        <a:spcAft>
                          <a:spcPts val="0"/>
                        </a:spcAft>
                        <a:buNone/>
                      </a:pPr>
                      <a:r>
                        <a:rPr b="1" lang="en" sz="800"/>
                        <a:t>Weighted Average</a:t>
                      </a:r>
                      <a:endParaRPr b="1" sz="800"/>
                    </a:p>
                  </a:txBody>
                  <a:tcPr marT="91425" marB="91425" marR="91425" marL="91425"/>
                </a:tc>
                <a:tc>
                  <a:txBody>
                    <a:bodyPr/>
                    <a:lstStyle/>
                    <a:p>
                      <a:pPr indent="0" lvl="0" marL="0" rtl="0" algn="ctr">
                        <a:spcBef>
                          <a:spcPts val="0"/>
                        </a:spcBef>
                        <a:spcAft>
                          <a:spcPts val="0"/>
                        </a:spcAft>
                        <a:buNone/>
                      </a:pPr>
                      <a:r>
                        <a:rPr lang="en" sz="800"/>
                        <a:t>0.97</a:t>
                      </a:r>
                      <a:endParaRPr sz="800"/>
                    </a:p>
                  </a:txBody>
                  <a:tcPr marT="91425" marB="91425" marR="91425" marL="91425"/>
                </a:tc>
                <a:tc>
                  <a:txBody>
                    <a:bodyPr/>
                    <a:lstStyle/>
                    <a:p>
                      <a:pPr indent="0" lvl="0" marL="0" rtl="0" algn="ctr">
                        <a:spcBef>
                          <a:spcPts val="0"/>
                        </a:spcBef>
                        <a:spcAft>
                          <a:spcPts val="0"/>
                        </a:spcAft>
                        <a:buNone/>
                      </a:pPr>
                      <a:r>
                        <a:rPr lang="en" sz="800"/>
                        <a:t>0.97</a:t>
                      </a:r>
                      <a:endParaRPr sz="800"/>
                    </a:p>
                  </a:txBody>
                  <a:tcPr marT="91425" marB="91425" marR="91425" marL="91425"/>
                </a:tc>
                <a:tc>
                  <a:txBody>
                    <a:bodyPr/>
                    <a:lstStyle/>
                    <a:p>
                      <a:pPr indent="0" lvl="0" marL="0" rtl="0" algn="ctr">
                        <a:spcBef>
                          <a:spcPts val="0"/>
                        </a:spcBef>
                        <a:spcAft>
                          <a:spcPts val="0"/>
                        </a:spcAft>
                        <a:buNone/>
                      </a:pPr>
                      <a:r>
                        <a:rPr lang="en" sz="800"/>
                        <a:t>0.97</a:t>
                      </a:r>
                      <a:endParaRPr sz="800"/>
                    </a:p>
                  </a:txBody>
                  <a:tcPr marT="91425" marB="91425" marR="91425" marL="91425"/>
                </a:tc>
                <a:tc>
                  <a:txBody>
                    <a:bodyPr/>
                    <a:lstStyle/>
                    <a:p>
                      <a:pPr indent="0" lvl="0" marL="0" rtl="0" algn="ctr">
                        <a:spcBef>
                          <a:spcPts val="0"/>
                        </a:spcBef>
                        <a:spcAft>
                          <a:spcPts val="0"/>
                        </a:spcAft>
                        <a:buNone/>
                      </a:pPr>
                      <a:r>
                        <a:rPr lang="en" sz="800"/>
                        <a:t>3830</a:t>
                      </a:r>
                      <a:endParaRPr sz="800"/>
                    </a:p>
                  </a:txBody>
                  <a:tcPr marT="91425" marB="91425" marR="91425" marL="91425"/>
                </a:tc>
              </a:tr>
            </a:tbl>
          </a:graphicData>
        </a:graphic>
      </p:graphicFrame>
      <p:sp>
        <p:nvSpPr>
          <p:cNvPr id="271" name="Google Shape;271;p28"/>
          <p:cNvSpPr/>
          <p:nvPr/>
        </p:nvSpPr>
        <p:spPr>
          <a:xfrm>
            <a:off x="6774700" y="3150475"/>
            <a:ext cx="354600" cy="22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 (XGBoost)</a:t>
            </a:r>
            <a:endParaRPr b="0"/>
          </a:p>
          <a:p>
            <a:pPr indent="0" lvl="0" marL="0" rtl="0" algn="l">
              <a:spcBef>
                <a:spcPts val="0"/>
              </a:spcBef>
              <a:spcAft>
                <a:spcPts val="0"/>
              </a:spcAft>
              <a:buNone/>
            </a:pPr>
            <a:r>
              <a:t/>
            </a:r>
            <a:endParaRPr sz="3000"/>
          </a:p>
        </p:txBody>
      </p:sp>
      <p:pic>
        <p:nvPicPr>
          <p:cNvPr id="273" name="Google Shape;273;p28"/>
          <p:cNvPicPr preferRelativeResize="0"/>
          <p:nvPr/>
        </p:nvPicPr>
        <p:blipFill>
          <a:blip r:embed="rId3">
            <a:alphaModFix/>
          </a:blip>
          <a:stretch>
            <a:fillRect/>
          </a:stretch>
        </p:blipFill>
        <p:spPr>
          <a:xfrm>
            <a:off x="5053150" y="437550"/>
            <a:ext cx="2948100" cy="1574625"/>
          </a:xfrm>
          <a:prstGeom prst="rect">
            <a:avLst/>
          </a:prstGeom>
          <a:noFill/>
          <a:ln>
            <a:noFill/>
          </a:ln>
        </p:spPr>
      </p:pic>
      <p:sp>
        <p:nvSpPr>
          <p:cNvPr id="274" name="Google Shape;274;p28"/>
          <p:cNvSpPr txBox="1"/>
          <p:nvPr/>
        </p:nvSpPr>
        <p:spPr>
          <a:xfrm>
            <a:off x="4811200" y="0"/>
            <a:ext cx="217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Process Visualized</a:t>
            </a:r>
            <a:endParaRPr b="1">
              <a:latin typeface="Lato"/>
              <a:ea typeface="Lato"/>
              <a:cs typeface="Lato"/>
              <a:sym typeface="Lato"/>
            </a:endParaRPr>
          </a:p>
        </p:txBody>
      </p:sp>
      <p:sp>
        <p:nvSpPr>
          <p:cNvPr id="275" name="Google Shape;275;p28"/>
          <p:cNvSpPr txBox="1"/>
          <p:nvPr>
            <p:ph idx="1" type="subTitle"/>
          </p:nvPr>
        </p:nvSpPr>
        <p:spPr>
          <a:xfrm>
            <a:off x="682025" y="3343350"/>
            <a:ext cx="3300900" cy="138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100">
                <a:solidFill>
                  <a:srgbClr val="000000"/>
                </a:solidFill>
                <a:latin typeface="Raleway"/>
                <a:ea typeface="Raleway"/>
                <a:cs typeface="Raleway"/>
                <a:sym typeface="Raleway"/>
              </a:rPr>
              <a:t>Gradient boosting relies on the intuition that the best possible next model, when combined with previous models, minimizes the overall prediction error. The key idea is to set the target outcomes for this next model in order to minimize the error</a:t>
            </a:r>
            <a:endParaRPr sz="1300">
              <a:latin typeface="Raleway"/>
              <a:ea typeface="Raleway"/>
              <a:cs typeface="Raleway"/>
              <a:sym typeface="Raleway"/>
            </a:endParaRPr>
          </a:p>
        </p:txBody>
      </p:sp>
      <p:sp>
        <p:nvSpPr>
          <p:cNvPr id="276" name="Google Shape;276;p28"/>
          <p:cNvSpPr txBox="1"/>
          <p:nvPr/>
        </p:nvSpPr>
        <p:spPr>
          <a:xfrm>
            <a:off x="4702225" y="4786350"/>
            <a:ext cx="4376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ato"/>
                <a:ea typeface="Lato"/>
                <a:cs typeface="Lato"/>
                <a:sym typeface="Lato"/>
              </a:rPr>
              <a:t>Source: https://www.researchgate.net/figure/A-general-architecture-of-XGBoost_fig3_335483097</a:t>
            </a:r>
            <a:endParaRPr sz="700">
              <a:latin typeface="Lato"/>
              <a:ea typeface="Lato"/>
              <a:cs typeface="Lato"/>
              <a:sym typeface="Lato"/>
            </a:endParaRPr>
          </a:p>
        </p:txBody>
      </p:sp>
      <p:sp>
        <p:nvSpPr>
          <p:cNvPr id="277" name="Google Shape;277;p28"/>
          <p:cNvSpPr txBox="1"/>
          <p:nvPr/>
        </p:nvSpPr>
        <p:spPr>
          <a:xfrm>
            <a:off x="4811200" y="2156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Classification Scores</a:t>
            </a:r>
            <a:endParaRPr b="1">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9"/>
          <p:cNvSpPr txBox="1"/>
          <p:nvPr>
            <p:ph idx="4294967295" type="title"/>
          </p:nvPr>
        </p:nvSpPr>
        <p:spPr>
          <a:xfrm>
            <a:off x="168025" y="0"/>
            <a:ext cx="7871100" cy="5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XGBoost - Confusion Matrix and ROC Curve</a:t>
            </a:r>
            <a:endParaRPr b="0" sz="2600"/>
          </a:p>
          <a:p>
            <a:pPr indent="0" lvl="0" marL="0" rtl="0" algn="l">
              <a:spcBef>
                <a:spcPts val="0"/>
              </a:spcBef>
              <a:spcAft>
                <a:spcPts val="0"/>
              </a:spcAft>
              <a:buNone/>
            </a:pPr>
            <a:r>
              <a:t/>
            </a:r>
            <a:endParaRPr/>
          </a:p>
        </p:txBody>
      </p:sp>
      <p:pic>
        <p:nvPicPr>
          <p:cNvPr id="283" name="Google Shape;283;p29"/>
          <p:cNvPicPr preferRelativeResize="0"/>
          <p:nvPr/>
        </p:nvPicPr>
        <p:blipFill>
          <a:blip r:embed="rId3">
            <a:alphaModFix/>
          </a:blip>
          <a:stretch>
            <a:fillRect/>
          </a:stretch>
        </p:blipFill>
        <p:spPr>
          <a:xfrm>
            <a:off x="4480700" y="1315950"/>
            <a:ext cx="3969050" cy="2646025"/>
          </a:xfrm>
          <a:prstGeom prst="rect">
            <a:avLst/>
          </a:prstGeom>
          <a:noFill/>
          <a:ln>
            <a:noFill/>
          </a:ln>
        </p:spPr>
      </p:pic>
      <p:pic>
        <p:nvPicPr>
          <p:cNvPr id="284" name="Google Shape;284;p29"/>
          <p:cNvPicPr preferRelativeResize="0"/>
          <p:nvPr/>
        </p:nvPicPr>
        <p:blipFill>
          <a:blip r:embed="rId4">
            <a:alphaModFix/>
          </a:blip>
          <a:stretch>
            <a:fillRect/>
          </a:stretch>
        </p:blipFill>
        <p:spPr>
          <a:xfrm>
            <a:off x="803275" y="1279538"/>
            <a:ext cx="3124200" cy="260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0"/>
          <p:cNvPicPr preferRelativeResize="0"/>
          <p:nvPr/>
        </p:nvPicPr>
        <p:blipFill>
          <a:blip r:embed="rId3">
            <a:alphaModFix/>
          </a:blip>
          <a:stretch>
            <a:fillRect/>
          </a:stretch>
        </p:blipFill>
        <p:spPr>
          <a:xfrm>
            <a:off x="168025" y="1050200"/>
            <a:ext cx="5796175" cy="3114375"/>
          </a:xfrm>
          <a:prstGeom prst="rect">
            <a:avLst/>
          </a:prstGeom>
          <a:noFill/>
          <a:ln>
            <a:noFill/>
          </a:ln>
        </p:spPr>
      </p:pic>
      <p:sp>
        <p:nvSpPr>
          <p:cNvPr id="290" name="Google Shape;290;p30"/>
          <p:cNvSpPr txBox="1"/>
          <p:nvPr>
            <p:ph idx="4294967295" type="title"/>
          </p:nvPr>
        </p:nvSpPr>
        <p:spPr>
          <a:xfrm>
            <a:off x="168025" y="0"/>
            <a:ext cx="5470800" cy="5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XGBoost - SHAP Output</a:t>
            </a:r>
            <a:endParaRPr b="0" sz="2600"/>
          </a:p>
          <a:p>
            <a:pPr indent="0" lvl="0" marL="0" rtl="0" algn="l">
              <a:spcBef>
                <a:spcPts val="0"/>
              </a:spcBef>
              <a:spcAft>
                <a:spcPts val="0"/>
              </a:spcAft>
              <a:buNone/>
            </a:pPr>
            <a:r>
              <a:t/>
            </a:r>
            <a:endParaRPr/>
          </a:p>
        </p:txBody>
      </p:sp>
      <p:sp>
        <p:nvSpPr>
          <p:cNvPr id="291" name="Google Shape;291;p30"/>
          <p:cNvSpPr txBox="1"/>
          <p:nvPr/>
        </p:nvSpPr>
        <p:spPr>
          <a:xfrm>
            <a:off x="6034950" y="1252275"/>
            <a:ext cx="30351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Higher value transactions are more likely to be classified as fraudulent.</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Transaction date is also a factor. The farther away from a holiday, the more likely the transaction is to be classified as fraudulent.</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Gender is another factor, transactions by females are more likely to be classified as fraudulent.</a:t>
            </a:r>
            <a:endParaRPr sz="11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1"/>
          <p:cNvPicPr preferRelativeResize="0"/>
          <p:nvPr/>
        </p:nvPicPr>
        <p:blipFill>
          <a:blip r:embed="rId3">
            <a:alphaModFix/>
          </a:blip>
          <a:stretch>
            <a:fillRect/>
          </a:stretch>
        </p:blipFill>
        <p:spPr>
          <a:xfrm>
            <a:off x="5687675" y="1760675"/>
            <a:ext cx="3240149" cy="3240149"/>
          </a:xfrm>
          <a:prstGeom prst="rect">
            <a:avLst/>
          </a:prstGeom>
          <a:noFill/>
          <a:ln>
            <a:noFill/>
          </a:ln>
        </p:spPr>
      </p:pic>
      <p:sp>
        <p:nvSpPr>
          <p:cNvPr id="297" name="Google Shape;297;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Description</a:t>
            </a:r>
            <a:endParaRPr/>
          </a:p>
        </p:txBody>
      </p:sp>
      <p:pic>
        <p:nvPicPr>
          <p:cNvPr id="298" name="Google Shape;298;p31"/>
          <p:cNvPicPr preferRelativeResize="0"/>
          <p:nvPr/>
        </p:nvPicPr>
        <p:blipFill>
          <a:blip r:embed="rId4">
            <a:alphaModFix/>
          </a:blip>
          <a:stretch>
            <a:fillRect/>
          </a:stretch>
        </p:blipFill>
        <p:spPr>
          <a:xfrm>
            <a:off x="934575" y="2694825"/>
            <a:ext cx="3102375" cy="1657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2"/>
          <p:cNvSpPr txBox="1"/>
          <p:nvPr>
            <p:ph idx="1" type="body"/>
          </p:nvPr>
        </p:nvSpPr>
        <p:spPr>
          <a:xfrm>
            <a:off x="729450" y="2078875"/>
            <a:ext cx="30000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a:t>
            </a:r>
            <a:endParaRPr/>
          </a:p>
          <a:p>
            <a:pPr indent="-311150" lvl="0" marL="457200" rtl="0" algn="l">
              <a:spcBef>
                <a:spcPts val="1000"/>
              </a:spcBef>
              <a:spcAft>
                <a:spcPts val="0"/>
              </a:spcAft>
              <a:buSzPts val="1300"/>
              <a:buChar char="➔"/>
            </a:pPr>
            <a:r>
              <a:rPr lang="en"/>
              <a:t>Retroactive correction</a:t>
            </a:r>
            <a:endParaRPr/>
          </a:p>
          <a:p>
            <a:pPr indent="-311150" lvl="0" marL="457200" rtl="0" algn="l">
              <a:spcBef>
                <a:spcPts val="0"/>
              </a:spcBef>
              <a:spcAft>
                <a:spcPts val="0"/>
              </a:spcAft>
              <a:buSzPts val="1300"/>
              <a:buChar char="➔"/>
            </a:pPr>
            <a:r>
              <a:rPr lang="en"/>
              <a:t>5.2 million PHP worth of </a:t>
            </a:r>
            <a:r>
              <a:rPr lang="en"/>
              <a:t>fraudulent</a:t>
            </a:r>
            <a:r>
              <a:rPr lang="en"/>
              <a:t> transactions</a:t>
            </a:r>
            <a:endParaRPr/>
          </a:p>
          <a:p>
            <a:pPr indent="0" lvl="0" marL="0" rtl="0" algn="l">
              <a:spcBef>
                <a:spcPts val="1000"/>
              </a:spcBef>
              <a:spcAft>
                <a:spcPts val="1000"/>
              </a:spcAft>
              <a:buNone/>
            </a:pPr>
            <a:r>
              <a:t/>
            </a:r>
            <a:endParaRPr/>
          </a:p>
        </p:txBody>
      </p:sp>
      <p:sp>
        <p:nvSpPr>
          <p:cNvPr id="304" name="Google Shape;304;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vs Theoretical</a:t>
            </a:r>
            <a:endParaRPr sz="3000"/>
          </a:p>
        </p:txBody>
      </p:sp>
      <p:sp>
        <p:nvSpPr>
          <p:cNvPr id="305" name="Google Shape;305;p32"/>
          <p:cNvSpPr txBox="1"/>
          <p:nvPr/>
        </p:nvSpPr>
        <p:spPr>
          <a:xfrm>
            <a:off x="4904000" y="2078875"/>
            <a:ext cx="3000000" cy="143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Theoretical</a:t>
            </a:r>
            <a:endParaRPr sz="1300">
              <a:solidFill>
                <a:schemeClr val="accent1"/>
              </a:solidFill>
              <a:latin typeface="Lato"/>
              <a:ea typeface="Lato"/>
              <a:cs typeface="Lato"/>
              <a:sym typeface="Lato"/>
            </a:endParaRPr>
          </a:p>
          <a:p>
            <a:pPr indent="-311150" lvl="0" marL="457200" rtl="0" algn="l">
              <a:lnSpc>
                <a:spcPct val="115000"/>
              </a:lnSpc>
              <a:spcBef>
                <a:spcPts val="1000"/>
              </a:spcBef>
              <a:spcAft>
                <a:spcPts val="0"/>
              </a:spcAft>
              <a:buClr>
                <a:schemeClr val="accent1"/>
              </a:buClr>
              <a:buSzPts val="1300"/>
              <a:buFont typeface="Lato"/>
              <a:buChar char="➔"/>
            </a:pPr>
            <a:r>
              <a:rPr lang="en" sz="1300">
                <a:solidFill>
                  <a:schemeClr val="accent1"/>
                </a:solidFill>
                <a:latin typeface="Lato"/>
                <a:ea typeface="Lato"/>
                <a:cs typeface="Lato"/>
                <a:sym typeface="Lato"/>
              </a:rPr>
              <a:t>Model triggers OTP for potential fraud to avoid over-aggression</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b="1" lang="en" sz="1300">
                <a:solidFill>
                  <a:schemeClr val="accent1"/>
                </a:solidFill>
                <a:latin typeface="Lato"/>
                <a:ea typeface="Lato"/>
                <a:cs typeface="Lato"/>
                <a:sym typeface="Lato"/>
              </a:rPr>
              <a:t>98% or 5.1 million PHP</a:t>
            </a:r>
            <a:r>
              <a:rPr lang="en" sz="1300">
                <a:solidFill>
                  <a:schemeClr val="accent1"/>
                </a:solidFill>
                <a:latin typeface="Lato"/>
                <a:ea typeface="Lato"/>
                <a:cs typeface="Lato"/>
                <a:sym typeface="Lato"/>
              </a:rPr>
              <a:t> worth of transactions stopped</a:t>
            </a:r>
            <a:endParaRPr sz="13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 </a:t>
            </a:r>
            <a:endParaRPr/>
          </a:p>
        </p:txBody>
      </p:sp>
      <p:sp>
        <p:nvSpPr>
          <p:cNvPr id="311" name="Google Shape;311;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1000"/>
              </a:spcAft>
              <a:buSzPts val="1300"/>
              <a:buChar char="➔"/>
            </a:pPr>
            <a:r>
              <a:rPr lang="en"/>
              <a:t>The current solution for EskweBank is clearly not enough seeing as 98.6% of 1000 users have experienced fraud</a:t>
            </a:r>
            <a:r>
              <a:rPr lang="en"/>
              <a:t>. This amounted to around 5.2 Million in cost to the bank.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will the fraudsters react?</a:t>
            </a:r>
            <a:endParaRPr/>
          </a:p>
        </p:txBody>
      </p:sp>
      <p:sp>
        <p:nvSpPr>
          <p:cNvPr id="317" name="Google Shape;317;p34"/>
          <p:cNvSpPr txBox="1"/>
          <p:nvPr>
            <p:ph idx="1" type="body"/>
          </p:nvPr>
        </p:nvSpPr>
        <p:spPr>
          <a:xfrm>
            <a:off x="3945150" y="2366100"/>
            <a:ext cx="44730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They will most likely change their patterns. They will try to bypass the OTP.</a:t>
            </a:r>
            <a:endParaRPr/>
          </a:p>
          <a:p>
            <a:pPr indent="-311150" lvl="0" marL="457200" rtl="0" algn="l">
              <a:spcBef>
                <a:spcPts val="1000"/>
              </a:spcBef>
              <a:spcAft>
                <a:spcPts val="1000"/>
              </a:spcAft>
              <a:buSzPts val="1300"/>
              <a:buChar char="➔"/>
            </a:pPr>
            <a:r>
              <a:rPr lang="en"/>
              <a:t>It is recommended to remind customers to always update their devices. </a:t>
            </a:r>
            <a:endParaRPr/>
          </a:p>
        </p:txBody>
      </p:sp>
      <p:pic>
        <p:nvPicPr>
          <p:cNvPr id="318" name="Google Shape;318;p34"/>
          <p:cNvPicPr preferRelativeResize="0"/>
          <p:nvPr/>
        </p:nvPicPr>
        <p:blipFill>
          <a:blip r:embed="rId3">
            <a:alphaModFix/>
          </a:blip>
          <a:stretch>
            <a:fillRect/>
          </a:stretch>
        </p:blipFill>
        <p:spPr>
          <a:xfrm>
            <a:off x="1051275" y="2433312"/>
            <a:ext cx="2542225" cy="19066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5"/>
          <p:cNvPicPr preferRelativeResize="0"/>
          <p:nvPr/>
        </p:nvPicPr>
        <p:blipFill rotWithShape="1">
          <a:blip r:embed="rId3">
            <a:alphaModFix/>
          </a:blip>
          <a:srcRect b="0" l="0" r="0" t="12808"/>
          <a:stretch/>
        </p:blipFill>
        <p:spPr>
          <a:xfrm>
            <a:off x="0" y="0"/>
            <a:ext cx="9144000" cy="5143500"/>
          </a:xfrm>
          <a:prstGeom prst="rect">
            <a:avLst/>
          </a:prstGeom>
          <a:noFill/>
          <a:ln>
            <a:noFill/>
          </a:ln>
        </p:spPr>
      </p:pic>
      <p:sp>
        <p:nvSpPr>
          <p:cNvPr id="324" name="Google Shape;324;p35"/>
          <p:cNvSpPr/>
          <p:nvPr/>
        </p:nvSpPr>
        <p:spPr>
          <a:xfrm>
            <a:off x="0" y="0"/>
            <a:ext cx="9144000" cy="5143500"/>
          </a:xfrm>
          <a:prstGeom prst="rect">
            <a:avLst/>
          </a:prstGeom>
          <a:solidFill>
            <a:srgbClr val="E7E7E7">
              <a:alpha val="82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txBox="1"/>
          <p:nvPr>
            <p:ph type="title"/>
          </p:nvPr>
        </p:nvSpPr>
        <p:spPr>
          <a:xfrm>
            <a:off x="727800" y="604275"/>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is the best OTP for EskweBank?</a:t>
            </a:r>
            <a:endParaRPr/>
          </a:p>
        </p:txBody>
      </p:sp>
      <p:pic>
        <p:nvPicPr>
          <p:cNvPr id="326" name="Google Shape;326;p35"/>
          <p:cNvPicPr preferRelativeResize="0"/>
          <p:nvPr/>
        </p:nvPicPr>
        <p:blipFill>
          <a:blip r:embed="rId4">
            <a:alphaModFix/>
          </a:blip>
          <a:stretch>
            <a:fillRect/>
          </a:stretch>
        </p:blipFill>
        <p:spPr>
          <a:xfrm>
            <a:off x="1022250" y="2085975"/>
            <a:ext cx="1381125" cy="1381125"/>
          </a:xfrm>
          <a:prstGeom prst="rect">
            <a:avLst/>
          </a:prstGeom>
          <a:noFill/>
          <a:ln>
            <a:noFill/>
          </a:ln>
        </p:spPr>
      </p:pic>
      <p:pic>
        <p:nvPicPr>
          <p:cNvPr id="327" name="Google Shape;327;p35"/>
          <p:cNvPicPr preferRelativeResize="0"/>
          <p:nvPr/>
        </p:nvPicPr>
        <p:blipFill>
          <a:blip r:embed="rId5">
            <a:alphaModFix/>
          </a:blip>
          <a:stretch>
            <a:fillRect/>
          </a:stretch>
        </p:blipFill>
        <p:spPr>
          <a:xfrm>
            <a:off x="3881438" y="2085975"/>
            <a:ext cx="1381125" cy="1381125"/>
          </a:xfrm>
          <a:prstGeom prst="rect">
            <a:avLst/>
          </a:prstGeom>
          <a:noFill/>
          <a:ln>
            <a:noFill/>
          </a:ln>
        </p:spPr>
      </p:pic>
      <p:pic>
        <p:nvPicPr>
          <p:cNvPr id="328" name="Google Shape;328;p35"/>
          <p:cNvPicPr preferRelativeResize="0"/>
          <p:nvPr/>
        </p:nvPicPr>
        <p:blipFill>
          <a:blip r:embed="rId6">
            <a:alphaModFix/>
          </a:blip>
          <a:stretch>
            <a:fillRect/>
          </a:stretch>
        </p:blipFill>
        <p:spPr>
          <a:xfrm>
            <a:off x="6740638" y="2085975"/>
            <a:ext cx="1381125" cy="1381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313">
            <a:alpha val="84360"/>
          </a:srgbClr>
        </a:solidFill>
      </p:bgPr>
    </p:bg>
    <p:spTree>
      <p:nvGrpSpPr>
        <p:cNvPr id="143" name="Shape 143"/>
        <p:cNvGrpSpPr/>
        <p:nvPr/>
      </p:nvGrpSpPr>
      <p:grpSpPr>
        <a:xfrm>
          <a:off x="0" y="0"/>
          <a:ext cx="0" cy="0"/>
          <a:chOff x="0" y="0"/>
          <a:chExt cx="0" cy="0"/>
        </a:xfrm>
      </p:grpSpPr>
      <p:pic>
        <p:nvPicPr>
          <p:cNvPr id="144" name="Google Shape;144;p18"/>
          <p:cNvPicPr preferRelativeResize="0"/>
          <p:nvPr/>
        </p:nvPicPr>
        <p:blipFill rotWithShape="1">
          <a:blip r:embed="rId3">
            <a:alphaModFix amt="52000"/>
          </a:blip>
          <a:srcRect b="0" l="0" r="13971" t="0"/>
          <a:stretch/>
        </p:blipFill>
        <p:spPr>
          <a:xfrm>
            <a:off x="0" y="0"/>
            <a:ext cx="9144000" cy="5143500"/>
          </a:xfrm>
          <a:prstGeom prst="rect">
            <a:avLst/>
          </a:prstGeom>
          <a:noFill/>
          <a:ln>
            <a:noFill/>
          </a:ln>
        </p:spPr>
      </p:pic>
      <p:sp>
        <p:nvSpPr>
          <p:cNvPr id="145" name="Google Shape;145;p18"/>
          <p:cNvSpPr/>
          <p:nvPr/>
        </p:nvSpPr>
        <p:spPr>
          <a:xfrm>
            <a:off x="0" y="0"/>
            <a:ext cx="9144000" cy="5143500"/>
          </a:xfrm>
          <a:prstGeom prst="rect">
            <a:avLst/>
          </a:prstGeom>
          <a:solidFill>
            <a:srgbClr val="000313">
              <a:alpha val="84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18"/>
          <p:cNvPicPr preferRelativeResize="0"/>
          <p:nvPr/>
        </p:nvPicPr>
        <p:blipFill>
          <a:blip r:embed="rId4">
            <a:alphaModFix/>
          </a:blip>
          <a:stretch>
            <a:fillRect/>
          </a:stretch>
        </p:blipFill>
        <p:spPr>
          <a:xfrm>
            <a:off x="2762525" y="2467475"/>
            <a:ext cx="2495274" cy="2495274"/>
          </a:xfrm>
          <a:prstGeom prst="rect">
            <a:avLst/>
          </a:prstGeom>
          <a:noFill/>
          <a:ln>
            <a:noFill/>
          </a:ln>
        </p:spPr>
      </p:pic>
      <p:pic>
        <p:nvPicPr>
          <p:cNvPr id="147" name="Google Shape;147;p18"/>
          <p:cNvPicPr preferRelativeResize="0"/>
          <p:nvPr/>
        </p:nvPicPr>
        <p:blipFill>
          <a:blip r:embed="rId5">
            <a:alphaModFix/>
          </a:blip>
          <a:stretch>
            <a:fillRect/>
          </a:stretch>
        </p:blipFill>
        <p:spPr>
          <a:xfrm>
            <a:off x="5200650" y="2066925"/>
            <a:ext cx="3242475" cy="2895825"/>
          </a:xfrm>
          <a:prstGeom prst="rect">
            <a:avLst/>
          </a:prstGeom>
          <a:noFill/>
          <a:ln>
            <a:noFill/>
          </a:ln>
        </p:spPr>
      </p:pic>
      <p:pic>
        <p:nvPicPr>
          <p:cNvPr id="148" name="Google Shape;148;p18"/>
          <p:cNvPicPr preferRelativeResize="0"/>
          <p:nvPr/>
        </p:nvPicPr>
        <p:blipFill>
          <a:blip r:embed="rId6">
            <a:alphaModFix/>
          </a:blip>
          <a:stretch>
            <a:fillRect/>
          </a:stretch>
        </p:blipFill>
        <p:spPr>
          <a:xfrm>
            <a:off x="419375" y="3299749"/>
            <a:ext cx="2857500" cy="1663000"/>
          </a:xfrm>
          <a:prstGeom prst="rect">
            <a:avLst/>
          </a:prstGeom>
          <a:noFill/>
          <a:ln>
            <a:noFill/>
          </a:ln>
          <a:effectLst>
            <a:outerShdw blurRad="57150" rotWithShape="0" algn="bl" dir="5400000" dist="19050">
              <a:srgbClr val="000000">
                <a:alpha val="50000"/>
              </a:srgbClr>
            </a:outerShdw>
          </a:effectLst>
        </p:spPr>
      </p:pic>
      <p:sp>
        <p:nvSpPr>
          <p:cNvPr id="149" name="Google Shape;149;p18"/>
          <p:cNvSpPr txBox="1"/>
          <p:nvPr/>
        </p:nvSpPr>
        <p:spPr>
          <a:xfrm>
            <a:off x="724325" y="609600"/>
            <a:ext cx="6315000" cy="118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lt1"/>
                </a:solidFill>
                <a:latin typeface="Raleway"/>
                <a:ea typeface="Raleway"/>
                <a:cs typeface="Raleway"/>
                <a:sym typeface="Raleway"/>
              </a:rPr>
              <a:t>Fraud is real</a:t>
            </a:r>
            <a:endParaRPr b="1" sz="2400">
              <a:solidFill>
                <a:schemeClr val="lt1"/>
              </a:solidFill>
              <a:latin typeface="Raleway"/>
              <a:ea typeface="Raleway"/>
              <a:cs typeface="Raleway"/>
              <a:sym typeface="Raleway"/>
            </a:endParaRPr>
          </a:p>
          <a:p>
            <a:pPr indent="0" lvl="0" marL="0" rtl="0" algn="l">
              <a:lnSpc>
                <a:spcPct val="115000"/>
              </a:lnSpc>
              <a:spcBef>
                <a:spcPts val="1600"/>
              </a:spcBef>
              <a:spcAft>
                <a:spcPts val="1600"/>
              </a:spcAft>
              <a:buNone/>
            </a:pPr>
            <a:r>
              <a:rPr lang="en" sz="2400">
                <a:solidFill>
                  <a:schemeClr val="lt1"/>
                </a:solidFill>
                <a:latin typeface="Lato"/>
                <a:ea typeface="Lato"/>
                <a:cs typeface="Lato"/>
                <a:sym typeface="Lato"/>
              </a:rPr>
              <a:t>It happens in different business levels.</a:t>
            </a:r>
            <a:endParaRPr sz="24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6"/>
          <p:cNvPicPr preferRelativeResize="0"/>
          <p:nvPr/>
        </p:nvPicPr>
        <p:blipFill rotWithShape="1">
          <a:blip r:embed="rId3">
            <a:alphaModFix/>
          </a:blip>
          <a:srcRect b="0" l="0" r="0" t="13035"/>
          <a:stretch/>
        </p:blipFill>
        <p:spPr>
          <a:xfrm>
            <a:off x="-48650" y="-182399"/>
            <a:ext cx="9192651" cy="5325900"/>
          </a:xfrm>
          <a:prstGeom prst="rect">
            <a:avLst/>
          </a:prstGeom>
          <a:noFill/>
          <a:ln>
            <a:noFill/>
          </a:ln>
        </p:spPr>
      </p:pic>
      <p:sp>
        <p:nvSpPr>
          <p:cNvPr id="334" name="Google Shape;334;p36"/>
          <p:cNvSpPr/>
          <p:nvPr/>
        </p:nvSpPr>
        <p:spPr>
          <a:xfrm>
            <a:off x="25" y="-182400"/>
            <a:ext cx="9192600" cy="5362500"/>
          </a:xfrm>
          <a:prstGeom prst="rect">
            <a:avLst/>
          </a:prstGeom>
          <a:solidFill>
            <a:srgbClr val="00020E">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txBox="1"/>
          <p:nvPr>
            <p:ph type="ctrTitle"/>
          </p:nvPr>
        </p:nvSpPr>
        <p:spPr>
          <a:xfrm>
            <a:off x="729450" y="1322450"/>
            <a:ext cx="4168500" cy="7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Sigma Security </a:t>
            </a:r>
            <a:endParaRPr>
              <a:solidFill>
                <a:schemeClr val="lt1"/>
              </a:solidFill>
            </a:endParaRPr>
          </a:p>
        </p:txBody>
      </p:sp>
      <p:sp>
        <p:nvSpPr>
          <p:cNvPr id="336" name="Google Shape;336;p36"/>
          <p:cNvSpPr txBox="1"/>
          <p:nvPr>
            <p:ph idx="1" type="subTitle"/>
          </p:nvPr>
        </p:nvSpPr>
        <p:spPr>
          <a:xfrm>
            <a:off x="729450" y="3257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TEAM GRINDSET</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Ale | Bono | Paolo | Stu | Tim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37" name="Google Shape;337;p36"/>
          <p:cNvSpPr txBox="1"/>
          <p:nvPr/>
        </p:nvSpPr>
        <p:spPr>
          <a:xfrm>
            <a:off x="909725" y="2568250"/>
            <a:ext cx="40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38" name="Google Shape;338;p36"/>
          <p:cNvPicPr preferRelativeResize="0"/>
          <p:nvPr/>
        </p:nvPicPr>
        <p:blipFill>
          <a:blip r:embed="rId4">
            <a:alphaModFix/>
          </a:blip>
          <a:stretch>
            <a:fillRect/>
          </a:stretch>
        </p:blipFill>
        <p:spPr>
          <a:xfrm>
            <a:off x="7194975" y="3257750"/>
            <a:ext cx="1581150" cy="1600200"/>
          </a:xfrm>
          <a:prstGeom prst="rect">
            <a:avLst/>
          </a:prstGeom>
          <a:noFill/>
          <a:ln>
            <a:noFill/>
          </a:ln>
        </p:spPr>
      </p:pic>
      <p:sp>
        <p:nvSpPr>
          <p:cNvPr id="339" name="Google Shape;339;p36"/>
          <p:cNvSpPr txBox="1"/>
          <p:nvPr/>
        </p:nvSpPr>
        <p:spPr>
          <a:xfrm>
            <a:off x="7110450" y="2791500"/>
            <a:ext cx="175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Our Model Sandbox</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 name="Shape 153"/>
        <p:cNvGrpSpPr/>
        <p:nvPr/>
      </p:nvGrpSpPr>
      <p:grpSpPr>
        <a:xfrm>
          <a:off x="0" y="0"/>
          <a:ext cx="0" cy="0"/>
          <a:chOff x="0" y="0"/>
          <a:chExt cx="0" cy="0"/>
        </a:xfrm>
      </p:grpSpPr>
      <p:pic>
        <p:nvPicPr>
          <p:cNvPr id="154" name="Google Shape;154;p19"/>
          <p:cNvPicPr preferRelativeResize="0"/>
          <p:nvPr/>
        </p:nvPicPr>
        <p:blipFill rotWithShape="1">
          <a:blip r:embed="rId3">
            <a:alphaModFix/>
          </a:blip>
          <a:srcRect b="0" l="0" r="11111" t="0"/>
          <a:stretch/>
        </p:blipFill>
        <p:spPr>
          <a:xfrm flipH="1">
            <a:off x="3" y="0"/>
            <a:ext cx="9143997" cy="5143501"/>
          </a:xfrm>
          <a:prstGeom prst="rect">
            <a:avLst/>
          </a:prstGeom>
          <a:noFill/>
          <a:ln>
            <a:noFill/>
          </a:ln>
        </p:spPr>
      </p:pic>
      <p:sp>
        <p:nvSpPr>
          <p:cNvPr id="155" name="Google Shape;155;p19"/>
          <p:cNvSpPr txBox="1"/>
          <p:nvPr>
            <p:ph idx="4294967295" type="body"/>
          </p:nvPr>
        </p:nvSpPr>
        <p:spPr>
          <a:xfrm>
            <a:off x="4480425" y="942900"/>
            <a:ext cx="4516200" cy="32577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solidFill>
                  <a:srgbClr val="000000"/>
                </a:solidFill>
              </a:rPr>
              <a:t>John</a:t>
            </a:r>
            <a:r>
              <a:rPr lang="en" sz="1700">
                <a:solidFill>
                  <a:srgbClr val="000000"/>
                </a:solidFill>
              </a:rPr>
              <a:t> is a</a:t>
            </a:r>
            <a:r>
              <a:rPr lang="en" sz="1700">
                <a:solidFill>
                  <a:srgbClr val="000000"/>
                </a:solidFill>
              </a:rPr>
              <a:t> Eskwebank customer who </a:t>
            </a:r>
            <a:r>
              <a:rPr lang="en" sz="1700">
                <a:solidFill>
                  <a:srgbClr val="000000"/>
                </a:solidFill>
              </a:rPr>
              <a:t>unfortunately</a:t>
            </a:r>
            <a:r>
              <a:rPr lang="en" sz="1700">
                <a:solidFill>
                  <a:srgbClr val="000000"/>
                </a:solidFill>
              </a:rPr>
              <a:t> is also a </a:t>
            </a:r>
            <a:r>
              <a:rPr b="1" lang="en" sz="1700">
                <a:solidFill>
                  <a:srgbClr val="000000"/>
                </a:solidFill>
              </a:rPr>
              <a:t>victim of fraud</a:t>
            </a:r>
            <a:endParaRPr b="1" sz="1700">
              <a:solidFill>
                <a:srgbClr val="000000"/>
              </a:solidFill>
            </a:endParaRPr>
          </a:p>
        </p:txBody>
      </p:sp>
      <p:pic>
        <p:nvPicPr>
          <p:cNvPr id="156" name="Google Shape;156;p19"/>
          <p:cNvPicPr preferRelativeResize="0"/>
          <p:nvPr/>
        </p:nvPicPr>
        <p:blipFill>
          <a:blip r:embed="rId4">
            <a:alphaModFix/>
          </a:blip>
          <a:stretch>
            <a:fillRect/>
          </a:stretch>
        </p:blipFill>
        <p:spPr>
          <a:xfrm>
            <a:off x="4480425" y="1819625"/>
            <a:ext cx="4516251" cy="230461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p:nvPr/>
        </p:nvSpPr>
        <p:spPr>
          <a:xfrm>
            <a:off x="-75" y="0"/>
            <a:ext cx="4572000" cy="5143500"/>
          </a:xfrm>
          <a:prstGeom prst="rect">
            <a:avLst/>
          </a:prstGeom>
          <a:solidFill>
            <a:srgbClr val="00041D">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a:t>
            </a:r>
            <a:r>
              <a:rPr lang="en"/>
              <a:t>security features does Eskwebank have today?</a:t>
            </a:r>
            <a:endParaRPr sz="3000"/>
          </a:p>
          <a:p>
            <a:pPr indent="0" lvl="0" marL="0" rtl="0" algn="l">
              <a:spcBef>
                <a:spcPts val="0"/>
              </a:spcBef>
              <a:spcAft>
                <a:spcPts val="0"/>
              </a:spcAft>
              <a:buNone/>
            </a:pPr>
            <a:r>
              <a:t/>
            </a:r>
            <a:endParaRPr sz="3000"/>
          </a:p>
        </p:txBody>
      </p:sp>
      <p:sp>
        <p:nvSpPr>
          <p:cNvPr id="163" name="Google Shape;163;p20"/>
          <p:cNvSpPr txBox="1"/>
          <p:nvPr>
            <p:ph idx="2" type="body"/>
          </p:nvPr>
        </p:nvSpPr>
        <p:spPr>
          <a:xfrm>
            <a:off x="4881275" y="1352625"/>
            <a:ext cx="3667200" cy="30255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No second layer of security implemented</a:t>
            </a:r>
            <a:endParaRPr sz="1700"/>
          </a:p>
          <a:p>
            <a:pPr indent="-336550" lvl="0" marL="457200" rtl="0" algn="l">
              <a:lnSpc>
                <a:spcPct val="115000"/>
              </a:lnSpc>
              <a:spcBef>
                <a:spcPts val="1000"/>
              </a:spcBef>
              <a:spcAft>
                <a:spcPts val="0"/>
              </a:spcAft>
              <a:buSzPts val="1700"/>
              <a:buChar char="❏"/>
            </a:pPr>
            <a:r>
              <a:rPr lang="en" sz="1700"/>
              <a:t>No authenticator for customer transactions </a:t>
            </a:r>
            <a:endParaRPr sz="1700"/>
          </a:p>
          <a:p>
            <a:pPr indent="-336550" lvl="0" marL="457200" rtl="0" algn="l">
              <a:lnSpc>
                <a:spcPct val="115000"/>
              </a:lnSpc>
              <a:spcBef>
                <a:spcPts val="1000"/>
              </a:spcBef>
              <a:spcAft>
                <a:spcPts val="1000"/>
              </a:spcAft>
              <a:buSzPts val="1700"/>
              <a:buChar char="❏"/>
            </a:pPr>
            <a:r>
              <a:rPr lang="en" sz="1700"/>
              <a:t>No functionality to flag possible fraudulent transactions</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1"/>
          <p:cNvPicPr preferRelativeResize="0"/>
          <p:nvPr/>
        </p:nvPicPr>
        <p:blipFill rotWithShape="1">
          <a:blip r:embed="rId3">
            <a:alphaModFix amt="52000"/>
          </a:blip>
          <a:srcRect b="0" l="0" r="3409" t="0"/>
          <a:stretch/>
        </p:blipFill>
        <p:spPr>
          <a:xfrm>
            <a:off x="0" y="0"/>
            <a:ext cx="10266750" cy="5143500"/>
          </a:xfrm>
          <a:prstGeom prst="rect">
            <a:avLst/>
          </a:prstGeom>
          <a:noFill/>
          <a:ln>
            <a:noFill/>
          </a:ln>
        </p:spPr>
      </p:pic>
      <p:sp>
        <p:nvSpPr>
          <p:cNvPr id="169" name="Google Shape;169;p21"/>
          <p:cNvSpPr/>
          <p:nvPr/>
        </p:nvSpPr>
        <p:spPr>
          <a:xfrm>
            <a:off x="-484150" y="0"/>
            <a:ext cx="10266900" cy="5143500"/>
          </a:xfrm>
          <a:prstGeom prst="rect">
            <a:avLst/>
          </a:prstGeom>
          <a:solidFill>
            <a:srgbClr val="000313">
              <a:alpha val="84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txBox="1"/>
          <p:nvPr>
            <p:ph idx="4294967295" type="title"/>
          </p:nvPr>
        </p:nvSpPr>
        <p:spPr>
          <a:xfrm>
            <a:off x="1893750" y="1119463"/>
            <a:ext cx="5356500" cy="66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rPr>
              <a:t>Problem </a:t>
            </a:r>
            <a:r>
              <a:rPr lang="en">
                <a:solidFill>
                  <a:schemeClr val="lt1"/>
                </a:solidFill>
              </a:rPr>
              <a:t>S</a:t>
            </a:r>
            <a:r>
              <a:rPr lang="en" sz="3000">
                <a:solidFill>
                  <a:schemeClr val="lt1"/>
                </a:solidFill>
              </a:rPr>
              <a:t>tatement</a:t>
            </a:r>
            <a:endParaRPr sz="3000">
              <a:solidFill>
                <a:schemeClr val="lt1"/>
              </a:solidFill>
            </a:endParaRPr>
          </a:p>
        </p:txBody>
      </p:sp>
      <p:sp>
        <p:nvSpPr>
          <p:cNvPr id="171" name="Google Shape;171;p21"/>
          <p:cNvSpPr txBox="1"/>
          <p:nvPr>
            <p:ph idx="4294967295" type="body"/>
          </p:nvPr>
        </p:nvSpPr>
        <p:spPr>
          <a:xfrm>
            <a:off x="719100" y="2177838"/>
            <a:ext cx="8102400" cy="2019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2600">
                <a:solidFill>
                  <a:schemeClr val="lt1"/>
                </a:solidFill>
                <a:latin typeface="Raleway"/>
                <a:ea typeface="Raleway"/>
                <a:cs typeface="Raleway"/>
                <a:sym typeface="Raleway"/>
              </a:rPr>
              <a:t>How will OTP / Authenticator help flag fraudulent transactions in Eskwebanks and help customers like John?</a:t>
            </a:r>
            <a:endParaRPr sz="1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75" name="Shape 175"/>
        <p:cNvGrpSpPr/>
        <p:nvPr/>
      </p:nvGrpSpPr>
      <p:grpSpPr>
        <a:xfrm>
          <a:off x="0" y="0"/>
          <a:ext cx="0" cy="0"/>
          <a:chOff x="0" y="0"/>
          <a:chExt cx="0" cy="0"/>
        </a:xfrm>
      </p:grpSpPr>
      <p:sp>
        <p:nvSpPr>
          <p:cNvPr id="176" name="Google Shape;176;p22"/>
          <p:cNvSpPr/>
          <p:nvPr/>
        </p:nvSpPr>
        <p:spPr>
          <a:xfrm>
            <a:off x="-170250" y="-219000"/>
            <a:ext cx="9484500" cy="5362500"/>
          </a:xfrm>
          <a:prstGeom prst="rect">
            <a:avLst/>
          </a:prstGeom>
          <a:solidFill>
            <a:srgbClr val="00020E">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ph type="title"/>
          </p:nvPr>
        </p:nvSpPr>
        <p:spPr>
          <a:xfrm>
            <a:off x="748800" y="601775"/>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sp>
        <p:nvSpPr>
          <p:cNvPr id="178" name="Google Shape;178;p22"/>
          <p:cNvSpPr/>
          <p:nvPr/>
        </p:nvSpPr>
        <p:spPr>
          <a:xfrm>
            <a:off x="2054225" y="1602900"/>
            <a:ext cx="643800" cy="643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4250105" y="1602900"/>
            <a:ext cx="643800" cy="643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6445985" y="1602900"/>
            <a:ext cx="643800" cy="643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txBox="1"/>
          <p:nvPr/>
        </p:nvSpPr>
        <p:spPr>
          <a:xfrm>
            <a:off x="1470275" y="2246700"/>
            <a:ext cx="18117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lt1"/>
                </a:solidFill>
                <a:latin typeface="Lato"/>
                <a:ea typeface="Lato"/>
                <a:cs typeface="Lato"/>
                <a:sym typeface="Lato"/>
              </a:rPr>
              <a:t>Transaction Data</a:t>
            </a:r>
            <a:endParaRPr/>
          </a:p>
        </p:txBody>
      </p:sp>
      <p:sp>
        <p:nvSpPr>
          <p:cNvPr id="182" name="Google Shape;182;p22"/>
          <p:cNvSpPr txBox="1"/>
          <p:nvPr/>
        </p:nvSpPr>
        <p:spPr>
          <a:xfrm>
            <a:off x="3666150" y="2246700"/>
            <a:ext cx="18117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lt1"/>
                </a:solidFill>
                <a:latin typeface="Lato"/>
                <a:ea typeface="Lato"/>
                <a:cs typeface="Lato"/>
                <a:sym typeface="Lato"/>
              </a:rPr>
              <a:t>Merchant </a:t>
            </a:r>
            <a:r>
              <a:rPr lang="en" sz="1600">
                <a:solidFill>
                  <a:schemeClr val="lt1"/>
                </a:solidFill>
                <a:latin typeface="Lato"/>
                <a:ea typeface="Lato"/>
                <a:cs typeface="Lato"/>
                <a:sym typeface="Lato"/>
              </a:rPr>
              <a:t>Data</a:t>
            </a:r>
            <a:endParaRPr/>
          </a:p>
        </p:txBody>
      </p:sp>
      <p:sp>
        <p:nvSpPr>
          <p:cNvPr id="183" name="Google Shape;183;p22"/>
          <p:cNvSpPr txBox="1"/>
          <p:nvPr/>
        </p:nvSpPr>
        <p:spPr>
          <a:xfrm>
            <a:off x="5862025" y="2246700"/>
            <a:ext cx="18117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lt1"/>
                </a:solidFill>
                <a:latin typeface="Lato"/>
                <a:ea typeface="Lato"/>
                <a:cs typeface="Lato"/>
                <a:sym typeface="Lato"/>
              </a:rPr>
              <a:t>Customer</a:t>
            </a:r>
            <a:r>
              <a:rPr lang="en" sz="1600">
                <a:solidFill>
                  <a:schemeClr val="lt1"/>
                </a:solidFill>
                <a:latin typeface="Lato"/>
                <a:ea typeface="Lato"/>
                <a:cs typeface="Lato"/>
                <a:sym typeface="Lato"/>
              </a:rPr>
              <a:t> Data</a:t>
            </a:r>
            <a:endParaRPr/>
          </a:p>
        </p:txBody>
      </p:sp>
      <p:sp>
        <p:nvSpPr>
          <p:cNvPr id="184" name="Google Shape;184;p22"/>
          <p:cNvSpPr txBox="1"/>
          <p:nvPr/>
        </p:nvSpPr>
        <p:spPr>
          <a:xfrm>
            <a:off x="1470275" y="4023925"/>
            <a:ext cx="18117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lt1"/>
                </a:solidFill>
                <a:latin typeface="Lato"/>
                <a:ea typeface="Lato"/>
                <a:cs typeface="Lato"/>
                <a:sym typeface="Lato"/>
              </a:rPr>
              <a:t>Location</a:t>
            </a:r>
            <a:endParaRPr/>
          </a:p>
        </p:txBody>
      </p:sp>
      <p:sp>
        <p:nvSpPr>
          <p:cNvPr id="185" name="Google Shape;185;p22"/>
          <p:cNvSpPr txBox="1"/>
          <p:nvPr/>
        </p:nvSpPr>
        <p:spPr>
          <a:xfrm>
            <a:off x="3666150" y="4023925"/>
            <a:ext cx="18117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lt1"/>
                </a:solidFill>
                <a:latin typeface="Lato"/>
                <a:ea typeface="Lato"/>
                <a:cs typeface="Lato"/>
                <a:sym typeface="Lato"/>
              </a:rPr>
              <a:t>Amount</a:t>
            </a:r>
            <a:endParaRPr/>
          </a:p>
        </p:txBody>
      </p:sp>
      <p:sp>
        <p:nvSpPr>
          <p:cNvPr id="186" name="Google Shape;186;p22"/>
          <p:cNvSpPr txBox="1"/>
          <p:nvPr/>
        </p:nvSpPr>
        <p:spPr>
          <a:xfrm>
            <a:off x="5862025" y="4023925"/>
            <a:ext cx="18117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rgbClr val="FF0000"/>
                </a:solidFill>
                <a:latin typeface="Lato"/>
                <a:ea typeface="Lato"/>
                <a:cs typeface="Lato"/>
                <a:sym typeface="Lato"/>
              </a:rPr>
              <a:t>Is </a:t>
            </a:r>
            <a:r>
              <a:rPr lang="en" sz="1600">
                <a:solidFill>
                  <a:srgbClr val="FF0000"/>
                </a:solidFill>
                <a:latin typeface="Lato"/>
                <a:ea typeface="Lato"/>
                <a:cs typeface="Lato"/>
                <a:sym typeface="Lato"/>
              </a:rPr>
              <a:t>Fraud</a:t>
            </a:r>
            <a:r>
              <a:rPr lang="en" sz="1600">
                <a:solidFill>
                  <a:srgbClr val="FF0000"/>
                </a:solidFill>
                <a:latin typeface="Lato"/>
                <a:ea typeface="Lato"/>
                <a:cs typeface="Lato"/>
                <a:sym typeface="Lato"/>
              </a:rPr>
              <a:t>?</a:t>
            </a:r>
            <a:endParaRPr>
              <a:solidFill>
                <a:srgbClr val="FF0000"/>
              </a:solidFill>
            </a:endParaRPr>
          </a:p>
        </p:txBody>
      </p:sp>
      <p:sp>
        <p:nvSpPr>
          <p:cNvPr id="187" name="Google Shape;187;p22"/>
          <p:cNvSpPr/>
          <p:nvPr/>
        </p:nvSpPr>
        <p:spPr>
          <a:xfrm>
            <a:off x="2054225" y="3380125"/>
            <a:ext cx="643800" cy="643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4250105" y="3380125"/>
            <a:ext cx="643800" cy="643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6445985" y="3380125"/>
            <a:ext cx="643800" cy="643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txBox="1"/>
          <p:nvPr/>
        </p:nvSpPr>
        <p:spPr>
          <a:xfrm>
            <a:off x="2081825" y="1693950"/>
            <a:ext cx="588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1"/>
                </a:solidFill>
                <a:latin typeface="Lato"/>
                <a:ea typeface="Lato"/>
                <a:cs typeface="Lato"/>
                <a:sym typeface="Lato"/>
              </a:rPr>
              <a:t>1</a:t>
            </a:r>
            <a:endParaRPr sz="1600"/>
          </a:p>
        </p:txBody>
      </p:sp>
      <p:sp>
        <p:nvSpPr>
          <p:cNvPr id="191" name="Google Shape;191;p22"/>
          <p:cNvSpPr txBox="1"/>
          <p:nvPr/>
        </p:nvSpPr>
        <p:spPr>
          <a:xfrm>
            <a:off x="2081825" y="3471175"/>
            <a:ext cx="588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1"/>
                </a:solidFill>
                <a:latin typeface="Lato"/>
                <a:ea typeface="Lato"/>
                <a:cs typeface="Lato"/>
                <a:sym typeface="Lato"/>
              </a:rPr>
              <a:t>4</a:t>
            </a:r>
            <a:endParaRPr sz="1600"/>
          </a:p>
        </p:txBody>
      </p:sp>
      <p:sp>
        <p:nvSpPr>
          <p:cNvPr id="192" name="Google Shape;192;p22"/>
          <p:cNvSpPr txBox="1"/>
          <p:nvPr/>
        </p:nvSpPr>
        <p:spPr>
          <a:xfrm>
            <a:off x="4277700" y="1693950"/>
            <a:ext cx="588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1"/>
                </a:solidFill>
                <a:latin typeface="Lato"/>
                <a:ea typeface="Lato"/>
                <a:cs typeface="Lato"/>
                <a:sym typeface="Lato"/>
              </a:rPr>
              <a:t>2</a:t>
            </a:r>
            <a:endParaRPr sz="1600"/>
          </a:p>
        </p:txBody>
      </p:sp>
      <p:sp>
        <p:nvSpPr>
          <p:cNvPr id="193" name="Google Shape;193;p22"/>
          <p:cNvSpPr txBox="1"/>
          <p:nvPr/>
        </p:nvSpPr>
        <p:spPr>
          <a:xfrm>
            <a:off x="4263900" y="3471175"/>
            <a:ext cx="588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1"/>
                </a:solidFill>
                <a:latin typeface="Lato"/>
                <a:ea typeface="Lato"/>
                <a:cs typeface="Lato"/>
                <a:sym typeface="Lato"/>
              </a:rPr>
              <a:t>5</a:t>
            </a:r>
            <a:endParaRPr sz="1600"/>
          </a:p>
        </p:txBody>
      </p:sp>
      <p:sp>
        <p:nvSpPr>
          <p:cNvPr id="194" name="Google Shape;194;p22"/>
          <p:cNvSpPr txBox="1"/>
          <p:nvPr/>
        </p:nvSpPr>
        <p:spPr>
          <a:xfrm>
            <a:off x="6473575" y="1693950"/>
            <a:ext cx="588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1"/>
                </a:solidFill>
                <a:latin typeface="Lato"/>
                <a:ea typeface="Lato"/>
                <a:cs typeface="Lato"/>
                <a:sym typeface="Lato"/>
              </a:rPr>
              <a:t>3</a:t>
            </a:r>
            <a:endParaRPr sz="1600"/>
          </a:p>
        </p:txBody>
      </p:sp>
      <p:sp>
        <p:nvSpPr>
          <p:cNvPr id="195" name="Google Shape;195;p22"/>
          <p:cNvSpPr txBox="1"/>
          <p:nvPr/>
        </p:nvSpPr>
        <p:spPr>
          <a:xfrm>
            <a:off x="6473575" y="3471175"/>
            <a:ext cx="588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1"/>
                </a:solidFill>
                <a:latin typeface="Lato"/>
                <a:ea typeface="Lato"/>
                <a:cs typeface="Lato"/>
                <a:sym typeface="Lato"/>
              </a:rPr>
              <a:t>6</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99" name="Shape 199"/>
        <p:cNvGrpSpPr/>
        <p:nvPr/>
      </p:nvGrpSpPr>
      <p:grpSpPr>
        <a:xfrm>
          <a:off x="0" y="0"/>
          <a:ext cx="0" cy="0"/>
          <a:chOff x="0" y="0"/>
          <a:chExt cx="0" cy="0"/>
        </a:xfrm>
      </p:grpSpPr>
      <p:sp>
        <p:nvSpPr>
          <p:cNvPr id="200" name="Google Shape;200;p23"/>
          <p:cNvSpPr/>
          <p:nvPr/>
        </p:nvSpPr>
        <p:spPr>
          <a:xfrm>
            <a:off x="-170250" y="-219000"/>
            <a:ext cx="9484500" cy="5362500"/>
          </a:xfrm>
          <a:prstGeom prst="rect">
            <a:avLst/>
          </a:prstGeom>
          <a:solidFill>
            <a:srgbClr val="00020E">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txBox="1"/>
          <p:nvPr>
            <p:ph type="title"/>
          </p:nvPr>
        </p:nvSpPr>
        <p:spPr>
          <a:xfrm>
            <a:off x="748800" y="601775"/>
            <a:ext cx="41637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02" name="Google Shape;202;p23"/>
          <p:cNvSpPr/>
          <p:nvPr/>
        </p:nvSpPr>
        <p:spPr>
          <a:xfrm>
            <a:off x="787875" y="2561250"/>
            <a:ext cx="6858000" cy="5460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3"/>
          <p:cNvGrpSpPr/>
          <p:nvPr/>
        </p:nvGrpSpPr>
        <p:grpSpPr>
          <a:xfrm>
            <a:off x="882650" y="2512350"/>
            <a:ext cx="643800" cy="643800"/>
            <a:chOff x="1305450" y="2673300"/>
            <a:chExt cx="643800" cy="643800"/>
          </a:xfrm>
        </p:grpSpPr>
        <p:sp>
          <p:nvSpPr>
            <p:cNvPr id="204" name="Google Shape;204;p23"/>
            <p:cNvSpPr/>
            <p:nvPr/>
          </p:nvSpPr>
          <p:spPr>
            <a:xfrm>
              <a:off x="1305450" y="2673300"/>
              <a:ext cx="643800" cy="643800"/>
            </a:xfrm>
            <a:prstGeom prst="ellipse">
              <a:avLst/>
            </a:prstGeom>
            <a:solidFill>
              <a:srgbClr val="020416">
                <a:alpha val="8715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txBox="1"/>
            <p:nvPr/>
          </p:nvSpPr>
          <p:spPr>
            <a:xfrm>
              <a:off x="1333050" y="2764350"/>
              <a:ext cx="588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1"/>
                  </a:solidFill>
                  <a:latin typeface="Lato"/>
                  <a:ea typeface="Lato"/>
                  <a:cs typeface="Lato"/>
                  <a:sym typeface="Lato"/>
                </a:rPr>
                <a:t>1</a:t>
              </a:r>
              <a:endParaRPr sz="1600"/>
            </a:p>
          </p:txBody>
        </p:sp>
      </p:grpSp>
      <p:grpSp>
        <p:nvGrpSpPr>
          <p:cNvPr id="206" name="Google Shape;206;p23"/>
          <p:cNvGrpSpPr/>
          <p:nvPr/>
        </p:nvGrpSpPr>
        <p:grpSpPr>
          <a:xfrm>
            <a:off x="2373456" y="2512350"/>
            <a:ext cx="643800" cy="643800"/>
            <a:chOff x="1305450" y="2673300"/>
            <a:chExt cx="643800" cy="643800"/>
          </a:xfrm>
        </p:grpSpPr>
        <p:sp>
          <p:nvSpPr>
            <p:cNvPr id="207" name="Google Shape;207;p23"/>
            <p:cNvSpPr/>
            <p:nvPr/>
          </p:nvSpPr>
          <p:spPr>
            <a:xfrm>
              <a:off x="1305450" y="2673300"/>
              <a:ext cx="643800" cy="643800"/>
            </a:xfrm>
            <a:prstGeom prst="ellipse">
              <a:avLst/>
            </a:prstGeom>
            <a:solidFill>
              <a:srgbClr val="020416">
                <a:alpha val="8715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txBox="1"/>
            <p:nvPr/>
          </p:nvSpPr>
          <p:spPr>
            <a:xfrm>
              <a:off x="1333050" y="2764350"/>
              <a:ext cx="588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1"/>
                  </a:solidFill>
                  <a:latin typeface="Lato"/>
                  <a:ea typeface="Lato"/>
                  <a:cs typeface="Lato"/>
                  <a:sym typeface="Lato"/>
                </a:rPr>
                <a:t>2</a:t>
              </a:r>
              <a:endParaRPr sz="1600"/>
            </a:p>
          </p:txBody>
        </p:sp>
      </p:grpSp>
      <p:grpSp>
        <p:nvGrpSpPr>
          <p:cNvPr id="209" name="Google Shape;209;p23"/>
          <p:cNvGrpSpPr/>
          <p:nvPr/>
        </p:nvGrpSpPr>
        <p:grpSpPr>
          <a:xfrm>
            <a:off x="3894963" y="2512350"/>
            <a:ext cx="643800" cy="643800"/>
            <a:chOff x="1305450" y="2673300"/>
            <a:chExt cx="643800" cy="643800"/>
          </a:xfrm>
        </p:grpSpPr>
        <p:sp>
          <p:nvSpPr>
            <p:cNvPr id="210" name="Google Shape;210;p23"/>
            <p:cNvSpPr/>
            <p:nvPr/>
          </p:nvSpPr>
          <p:spPr>
            <a:xfrm>
              <a:off x="1305450" y="2673300"/>
              <a:ext cx="643800" cy="643800"/>
            </a:xfrm>
            <a:prstGeom prst="ellipse">
              <a:avLst/>
            </a:prstGeom>
            <a:solidFill>
              <a:srgbClr val="020416">
                <a:alpha val="8715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txBox="1"/>
            <p:nvPr/>
          </p:nvSpPr>
          <p:spPr>
            <a:xfrm>
              <a:off x="1333050" y="2764350"/>
              <a:ext cx="588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1"/>
                  </a:solidFill>
                  <a:latin typeface="Lato"/>
                  <a:ea typeface="Lato"/>
                  <a:cs typeface="Lato"/>
                  <a:sym typeface="Lato"/>
                </a:rPr>
                <a:t>3</a:t>
              </a:r>
              <a:endParaRPr sz="1600"/>
            </a:p>
          </p:txBody>
        </p:sp>
      </p:grpSp>
      <p:grpSp>
        <p:nvGrpSpPr>
          <p:cNvPr id="212" name="Google Shape;212;p23"/>
          <p:cNvGrpSpPr/>
          <p:nvPr/>
        </p:nvGrpSpPr>
        <p:grpSpPr>
          <a:xfrm>
            <a:off x="5312944" y="2512350"/>
            <a:ext cx="643800" cy="643800"/>
            <a:chOff x="1305450" y="2673300"/>
            <a:chExt cx="643800" cy="643800"/>
          </a:xfrm>
        </p:grpSpPr>
        <p:sp>
          <p:nvSpPr>
            <p:cNvPr id="213" name="Google Shape;213;p23"/>
            <p:cNvSpPr/>
            <p:nvPr/>
          </p:nvSpPr>
          <p:spPr>
            <a:xfrm>
              <a:off x="1305450" y="2673300"/>
              <a:ext cx="643800" cy="643800"/>
            </a:xfrm>
            <a:prstGeom prst="ellipse">
              <a:avLst/>
            </a:prstGeom>
            <a:solidFill>
              <a:srgbClr val="020416">
                <a:alpha val="8715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nvSpPr>
          <p:spPr>
            <a:xfrm>
              <a:off x="1333050" y="2764350"/>
              <a:ext cx="588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1"/>
                  </a:solidFill>
                  <a:latin typeface="Lato"/>
                  <a:ea typeface="Lato"/>
                  <a:cs typeface="Lato"/>
                  <a:sym typeface="Lato"/>
                </a:rPr>
                <a:t>4</a:t>
              </a:r>
              <a:endParaRPr sz="1600"/>
            </a:p>
          </p:txBody>
        </p:sp>
      </p:grpSp>
      <p:grpSp>
        <p:nvGrpSpPr>
          <p:cNvPr id="215" name="Google Shape;215;p23"/>
          <p:cNvGrpSpPr/>
          <p:nvPr/>
        </p:nvGrpSpPr>
        <p:grpSpPr>
          <a:xfrm>
            <a:off x="6628750" y="2512350"/>
            <a:ext cx="643800" cy="643800"/>
            <a:chOff x="1305450" y="2673300"/>
            <a:chExt cx="643800" cy="643800"/>
          </a:xfrm>
        </p:grpSpPr>
        <p:sp>
          <p:nvSpPr>
            <p:cNvPr id="216" name="Google Shape;216;p23"/>
            <p:cNvSpPr/>
            <p:nvPr/>
          </p:nvSpPr>
          <p:spPr>
            <a:xfrm>
              <a:off x="1305450" y="2673300"/>
              <a:ext cx="643800" cy="643800"/>
            </a:xfrm>
            <a:prstGeom prst="ellipse">
              <a:avLst/>
            </a:prstGeom>
            <a:solidFill>
              <a:srgbClr val="020416">
                <a:alpha val="8715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txBox="1"/>
            <p:nvPr/>
          </p:nvSpPr>
          <p:spPr>
            <a:xfrm>
              <a:off x="1333050" y="2764350"/>
              <a:ext cx="588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lt1"/>
                  </a:solidFill>
                  <a:latin typeface="Lato"/>
                  <a:ea typeface="Lato"/>
                  <a:cs typeface="Lato"/>
                  <a:sym typeface="Lato"/>
                </a:rPr>
                <a:t>5</a:t>
              </a:r>
              <a:endParaRPr sz="1600"/>
            </a:p>
          </p:txBody>
        </p:sp>
      </p:grpSp>
      <p:sp>
        <p:nvSpPr>
          <p:cNvPr id="218" name="Google Shape;218;p23"/>
          <p:cNvSpPr txBox="1"/>
          <p:nvPr/>
        </p:nvSpPr>
        <p:spPr>
          <a:xfrm>
            <a:off x="133650" y="2041213"/>
            <a:ext cx="22398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300">
                <a:solidFill>
                  <a:schemeClr val="lt1"/>
                </a:solidFill>
                <a:latin typeface="Lato"/>
                <a:ea typeface="Lato"/>
                <a:cs typeface="Lato"/>
                <a:sym typeface="Lato"/>
              </a:rPr>
              <a:t>EDA and Cleaning</a:t>
            </a:r>
            <a:endParaRPr sz="1100"/>
          </a:p>
        </p:txBody>
      </p:sp>
      <p:sp>
        <p:nvSpPr>
          <p:cNvPr id="219" name="Google Shape;219;p23"/>
          <p:cNvSpPr txBox="1"/>
          <p:nvPr/>
        </p:nvSpPr>
        <p:spPr>
          <a:xfrm>
            <a:off x="1575450" y="3340725"/>
            <a:ext cx="22398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300">
                <a:solidFill>
                  <a:schemeClr val="lt1"/>
                </a:solidFill>
                <a:latin typeface="Lato"/>
                <a:ea typeface="Lato"/>
                <a:cs typeface="Lato"/>
                <a:sym typeface="Lato"/>
              </a:rPr>
              <a:t>Initial Modeling</a:t>
            </a:r>
            <a:br>
              <a:rPr lang="en" sz="1300">
                <a:solidFill>
                  <a:schemeClr val="lt1"/>
                </a:solidFill>
                <a:latin typeface="Lato"/>
                <a:ea typeface="Lato"/>
                <a:cs typeface="Lato"/>
                <a:sym typeface="Lato"/>
              </a:rPr>
            </a:br>
            <a:r>
              <a:rPr lang="en" sz="1300">
                <a:solidFill>
                  <a:schemeClr val="lt1"/>
                </a:solidFill>
                <a:latin typeface="Lato"/>
                <a:ea typeface="Lato"/>
                <a:cs typeface="Lato"/>
                <a:sym typeface="Lato"/>
              </a:rPr>
              <a:t>&amp;</a:t>
            </a:r>
            <a:br>
              <a:rPr lang="en" sz="1300">
                <a:solidFill>
                  <a:schemeClr val="lt1"/>
                </a:solidFill>
                <a:latin typeface="Lato"/>
                <a:ea typeface="Lato"/>
                <a:cs typeface="Lato"/>
                <a:sym typeface="Lato"/>
              </a:rPr>
            </a:br>
            <a:r>
              <a:rPr lang="en" sz="1300">
                <a:solidFill>
                  <a:schemeClr val="lt1"/>
                </a:solidFill>
                <a:latin typeface="Lato"/>
                <a:ea typeface="Lato"/>
                <a:cs typeface="Lato"/>
                <a:sym typeface="Lato"/>
              </a:rPr>
              <a:t>Feature Engineering</a:t>
            </a:r>
            <a:endParaRPr sz="1100"/>
          </a:p>
        </p:txBody>
      </p:sp>
      <p:sp>
        <p:nvSpPr>
          <p:cNvPr id="220" name="Google Shape;220;p23"/>
          <p:cNvSpPr txBox="1"/>
          <p:nvPr/>
        </p:nvSpPr>
        <p:spPr>
          <a:xfrm>
            <a:off x="3096975" y="1897350"/>
            <a:ext cx="22398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300">
                <a:solidFill>
                  <a:schemeClr val="lt1"/>
                </a:solidFill>
                <a:latin typeface="Lato"/>
                <a:ea typeface="Lato"/>
                <a:cs typeface="Lato"/>
                <a:sym typeface="Lato"/>
              </a:rPr>
              <a:t>Model Training with</a:t>
            </a:r>
            <a:br>
              <a:rPr lang="en" sz="1300">
                <a:solidFill>
                  <a:schemeClr val="lt1"/>
                </a:solidFill>
                <a:latin typeface="Lato"/>
                <a:ea typeface="Lato"/>
                <a:cs typeface="Lato"/>
                <a:sym typeface="Lato"/>
              </a:rPr>
            </a:br>
            <a:r>
              <a:rPr lang="en" sz="1300">
                <a:solidFill>
                  <a:schemeClr val="lt1"/>
                </a:solidFill>
                <a:latin typeface="Lato"/>
                <a:ea typeface="Lato"/>
                <a:cs typeface="Lato"/>
                <a:sym typeface="Lato"/>
              </a:rPr>
              <a:t>new features</a:t>
            </a:r>
            <a:endParaRPr sz="1100"/>
          </a:p>
        </p:txBody>
      </p:sp>
      <p:sp>
        <p:nvSpPr>
          <p:cNvPr id="221" name="Google Shape;221;p23"/>
          <p:cNvSpPr txBox="1"/>
          <p:nvPr/>
        </p:nvSpPr>
        <p:spPr>
          <a:xfrm>
            <a:off x="4514950" y="3340725"/>
            <a:ext cx="22398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300">
                <a:solidFill>
                  <a:schemeClr val="lt1"/>
                </a:solidFill>
                <a:latin typeface="Lato"/>
                <a:ea typeface="Lato"/>
                <a:cs typeface="Lato"/>
                <a:sym typeface="Lato"/>
              </a:rPr>
              <a:t>Model Comparison</a:t>
            </a:r>
            <a:endParaRPr sz="1100"/>
          </a:p>
        </p:txBody>
      </p:sp>
      <p:sp>
        <p:nvSpPr>
          <p:cNvPr id="222" name="Google Shape;222;p23"/>
          <p:cNvSpPr txBox="1"/>
          <p:nvPr/>
        </p:nvSpPr>
        <p:spPr>
          <a:xfrm>
            <a:off x="5864650" y="1811125"/>
            <a:ext cx="21720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300">
                <a:solidFill>
                  <a:schemeClr val="lt1"/>
                </a:solidFill>
                <a:latin typeface="Lato"/>
                <a:ea typeface="Lato"/>
                <a:cs typeface="Lato"/>
                <a:sym typeface="Lato"/>
              </a:rPr>
              <a:t>Conclusions &amp; </a:t>
            </a:r>
            <a:r>
              <a:rPr lang="en" sz="1300">
                <a:solidFill>
                  <a:schemeClr val="lt1"/>
                </a:solidFill>
                <a:latin typeface="Lato"/>
                <a:ea typeface="Lato"/>
                <a:cs typeface="Lato"/>
                <a:sym typeface="Lato"/>
              </a:rPr>
              <a:t>Recommendation </a:t>
            </a:r>
            <a:endParaRPr sz="1100"/>
          </a:p>
        </p:txBody>
      </p:sp>
      <p:sp>
        <p:nvSpPr>
          <p:cNvPr id="223" name="Google Shape;223;p23"/>
          <p:cNvSpPr txBox="1"/>
          <p:nvPr/>
        </p:nvSpPr>
        <p:spPr>
          <a:xfrm>
            <a:off x="7612650" y="2526750"/>
            <a:ext cx="13977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300">
                <a:solidFill>
                  <a:schemeClr val="lt1"/>
                </a:solidFill>
                <a:latin typeface="Lato"/>
                <a:ea typeface="Lato"/>
                <a:cs typeface="Lato"/>
                <a:sym typeface="Lato"/>
              </a:rPr>
              <a:t>Sigma Sandbox API</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313">
            <a:alpha val="84360"/>
          </a:srgbClr>
        </a:solidFill>
      </p:bgPr>
    </p:bg>
    <p:spTree>
      <p:nvGrpSpPr>
        <p:cNvPr id="227" name="Shape 227"/>
        <p:cNvGrpSpPr/>
        <p:nvPr/>
      </p:nvGrpSpPr>
      <p:grpSpPr>
        <a:xfrm>
          <a:off x="0" y="0"/>
          <a:ext cx="0" cy="0"/>
          <a:chOff x="0" y="0"/>
          <a:chExt cx="0" cy="0"/>
        </a:xfrm>
      </p:grpSpPr>
      <p:sp>
        <p:nvSpPr>
          <p:cNvPr id="228" name="Google Shape;228;p24"/>
          <p:cNvSpPr txBox="1"/>
          <p:nvPr>
            <p:ph type="title"/>
          </p:nvPr>
        </p:nvSpPr>
        <p:spPr>
          <a:xfrm>
            <a:off x="767575" y="923688"/>
            <a:ext cx="45981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Feature Engineering</a:t>
            </a:r>
            <a:endParaRPr b="0" sz="3900"/>
          </a:p>
        </p:txBody>
      </p:sp>
      <p:sp>
        <p:nvSpPr>
          <p:cNvPr id="229" name="Google Shape;229;p24"/>
          <p:cNvSpPr txBox="1"/>
          <p:nvPr>
            <p:ph idx="4294967295" type="ctrTitle"/>
          </p:nvPr>
        </p:nvSpPr>
        <p:spPr>
          <a:xfrm>
            <a:off x="767575" y="2231713"/>
            <a:ext cx="36003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solidFill>
                  <a:schemeClr val="lt1"/>
                </a:solidFill>
              </a:rPr>
              <a:t>The group defined and derived 4 new features for consideration</a:t>
            </a:r>
            <a:endParaRPr b="0" sz="2500">
              <a:solidFill>
                <a:schemeClr val="lt1"/>
              </a:solidFill>
            </a:endParaRPr>
          </a:p>
        </p:txBody>
      </p:sp>
      <p:sp>
        <p:nvSpPr>
          <p:cNvPr id="230" name="Google Shape;230;p24"/>
          <p:cNvSpPr/>
          <p:nvPr/>
        </p:nvSpPr>
        <p:spPr>
          <a:xfrm>
            <a:off x="5365675" y="422038"/>
            <a:ext cx="1571700" cy="108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Credit Card Type</a:t>
            </a:r>
            <a:endParaRPr b="1" sz="1500">
              <a:solidFill>
                <a:schemeClr val="dk2"/>
              </a:solidFill>
              <a:latin typeface="Lato"/>
              <a:ea typeface="Lato"/>
              <a:cs typeface="Lato"/>
              <a:sym typeface="Lato"/>
            </a:endParaRPr>
          </a:p>
        </p:txBody>
      </p:sp>
      <p:pic>
        <p:nvPicPr>
          <p:cNvPr id="231" name="Google Shape;231;p24"/>
          <p:cNvPicPr preferRelativeResize="0"/>
          <p:nvPr/>
        </p:nvPicPr>
        <p:blipFill>
          <a:blip r:embed="rId3">
            <a:alphaModFix/>
          </a:blip>
          <a:stretch>
            <a:fillRect/>
          </a:stretch>
        </p:blipFill>
        <p:spPr>
          <a:xfrm>
            <a:off x="5365675" y="1511366"/>
            <a:ext cx="1571600" cy="1228119"/>
          </a:xfrm>
          <a:prstGeom prst="rect">
            <a:avLst/>
          </a:prstGeom>
          <a:noFill/>
          <a:ln>
            <a:noFill/>
          </a:ln>
        </p:spPr>
      </p:pic>
      <p:pic>
        <p:nvPicPr>
          <p:cNvPr id="232" name="Google Shape;232;p24"/>
          <p:cNvPicPr preferRelativeResize="0"/>
          <p:nvPr/>
        </p:nvPicPr>
        <p:blipFill>
          <a:blip r:embed="rId4">
            <a:alphaModFix/>
          </a:blip>
          <a:stretch>
            <a:fillRect/>
          </a:stretch>
        </p:blipFill>
        <p:spPr>
          <a:xfrm>
            <a:off x="6937275" y="422063"/>
            <a:ext cx="1571600" cy="1089313"/>
          </a:xfrm>
          <a:prstGeom prst="rect">
            <a:avLst/>
          </a:prstGeom>
          <a:noFill/>
          <a:ln>
            <a:noFill/>
          </a:ln>
        </p:spPr>
      </p:pic>
      <p:pic>
        <p:nvPicPr>
          <p:cNvPr id="233" name="Google Shape;233;p24"/>
          <p:cNvPicPr preferRelativeResize="0"/>
          <p:nvPr/>
        </p:nvPicPr>
        <p:blipFill>
          <a:blip r:embed="rId5">
            <a:alphaModFix/>
          </a:blip>
          <a:stretch>
            <a:fillRect/>
          </a:stretch>
        </p:blipFill>
        <p:spPr>
          <a:xfrm>
            <a:off x="6937275" y="2739486"/>
            <a:ext cx="1571600" cy="1047322"/>
          </a:xfrm>
          <a:prstGeom prst="rect">
            <a:avLst/>
          </a:prstGeom>
          <a:noFill/>
          <a:ln>
            <a:noFill/>
          </a:ln>
        </p:spPr>
      </p:pic>
      <p:pic>
        <p:nvPicPr>
          <p:cNvPr id="234" name="Google Shape;234;p24"/>
          <p:cNvPicPr preferRelativeResize="0"/>
          <p:nvPr/>
        </p:nvPicPr>
        <p:blipFill>
          <a:blip r:embed="rId6">
            <a:alphaModFix/>
          </a:blip>
          <a:stretch>
            <a:fillRect/>
          </a:stretch>
        </p:blipFill>
        <p:spPr>
          <a:xfrm>
            <a:off x="5365676" y="3786813"/>
            <a:ext cx="1571599" cy="1047738"/>
          </a:xfrm>
          <a:prstGeom prst="rect">
            <a:avLst/>
          </a:prstGeom>
          <a:noFill/>
          <a:ln>
            <a:noFill/>
          </a:ln>
        </p:spPr>
      </p:pic>
      <p:sp>
        <p:nvSpPr>
          <p:cNvPr id="235" name="Google Shape;235;p24"/>
          <p:cNvSpPr/>
          <p:nvPr/>
        </p:nvSpPr>
        <p:spPr>
          <a:xfrm>
            <a:off x="6937225" y="1511363"/>
            <a:ext cx="1571700" cy="122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Distance</a:t>
            </a:r>
            <a:endParaRPr b="1" sz="1500">
              <a:solidFill>
                <a:schemeClr val="dk2"/>
              </a:solidFill>
              <a:latin typeface="Lato"/>
              <a:ea typeface="Lato"/>
              <a:cs typeface="Lato"/>
              <a:sym typeface="Lato"/>
            </a:endParaRPr>
          </a:p>
        </p:txBody>
      </p:sp>
      <p:sp>
        <p:nvSpPr>
          <p:cNvPr id="236" name="Google Shape;236;p24"/>
          <p:cNvSpPr/>
          <p:nvPr/>
        </p:nvSpPr>
        <p:spPr>
          <a:xfrm>
            <a:off x="5365625" y="2739513"/>
            <a:ext cx="1571700" cy="104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Age</a:t>
            </a:r>
            <a:endParaRPr b="1" sz="1500">
              <a:solidFill>
                <a:schemeClr val="dk2"/>
              </a:solidFill>
              <a:latin typeface="Lato"/>
              <a:ea typeface="Lato"/>
              <a:cs typeface="Lato"/>
              <a:sym typeface="Lato"/>
            </a:endParaRPr>
          </a:p>
        </p:txBody>
      </p:sp>
      <p:sp>
        <p:nvSpPr>
          <p:cNvPr id="237" name="Google Shape;237;p24"/>
          <p:cNvSpPr/>
          <p:nvPr/>
        </p:nvSpPr>
        <p:spPr>
          <a:xfrm>
            <a:off x="6937225" y="3787038"/>
            <a:ext cx="1571700" cy="104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Lato"/>
                <a:ea typeface="Lato"/>
                <a:cs typeface="Lato"/>
                <a:sym typeface="Lato"/>
              </a:rPr>
              <a:t>Days before a holiday</a:t>
            </a:r>
            <a:endParaRPr b="1" sz="1500">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1" name="Shape 241"/>
        <p:cNvGrpSpPr/>
        <p:nvPr/>
      </p:nvGrpSpPr>
      <p:grpSpPr>
        <a:xfrm>
          <a:off x="0" y="0"/>
          <a:ext cx="0" cy="0"/>
          <a:chOff x="0" y="0"/>
          <a:chExt cx="0" cy="0"/>
        </a:xfrm>
      </p:grpSpPr>
      <p:pic>
        <p:nvPicPr>
          <p:cNvPr id="242" name="Google Shape;242;p25"/>
          <p:cNvPicPr preferRelativeResize="0"/>
          <p:nvPr/>
        </p:nvPicPr>
        <p:blipFill rotWithShape="1">
          <a:blip r:embed="rId3">
            <a:alphaModFix amt="62000"/>
          </a:blip>
          <a:srcRect b="10134" l="0" r="0" t="4344"/>
          <a:stretch/>
        </p:blipFill>
        <p:spPr>
          <a:xfrm>
            <a:off x="0" y="0"/>
            <a:ext cx="9144000" cy="5143500"/>
          </a:xfrm>
          <a:prstGeom prst="rect">
            <a:avLst/>
          </a:prstGeom>
          <a:noFill/>
          <a:ln>
            <a:noFill/>
          </a:ln>
        </p:spPr>
      </p:pic>
      <p:sp>
        <p:nvSpPr>
          <p:cNvPr id="243" name="Google Shape;243;p25"/>
          <p:cNvSpPr/>
          <p:nvPr/>
        </p:nvSpPr>
        <p:spPr>
          <a:xfrm>
            <a:off x="0" y="0"/>
            <a:ext cx="9144000" cy="5143500"/>
          </a:xfrm>
          <a:prstGeom prst="rect">
            <a:avLst/>
          </a:prstGeom>
          <a:solidFill>
            <a:srgbClr val="00020E">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729450" y="5214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Performance</a:t>
            </a:r>
            <a:endParaRPr b="0" sz="2500"/>
          </a:p>
        </p:txBody>
      </p:sp>
      <p:graphicFrame>
        <p:nvGraphicFramePr>
          <p:cNvPr id="245" name="Google Shape;245;p25"/>
          <p:cNvGraphicFramePr/>
          <p:nvPr/>
        </p:nvGraphicFramePr>
        <p:xfrm>
          <a:off x="1115425" y="1234313"/>
          <a:ext cx="3000000" cy="3000000"/>
        </p:xfrm>
        <a:graphic>
          <a:graphicData uri="http://schemas.openxmlformats.org/drawingml/2006/table">
            <a:tbl>
              <a:tblPr>
                <a:noFill/>
                <a:tableStyleId>{6DAE7976-1C2E-4A76-BDB7-34320821A4AF}</a:tableStyleId>
              </a:tblPr>
              <a:tblGrid>
                <a:gridCol w="1569100"/>
                <a:gridCol w="2069450"/>
                <a:gridCol w="2001825"/>
                <a:gridCol w="1454100"/>
              </a:tblGrid>
              <a:tr h="607850">
                <a:tc>
                  <a:txBody>
                    <a:bodyPr/>
                    <a:lstStyle/>
                    <a:p>
                      <a:pPr indent="0" lvl="0" marL="0" rtl="0" algn="l">
                        <a:spcBef>
                          <a:spcPts val="0"/>
                        </a:spcBef>
                        <a:spcAft>
                          <a:spcPts val="0"/>
                        </a:spcAft>
                        <a:buNone/>
                      </a:pPr>
                      <a:r>
                        <a:t/>
                      </a:r>
                      <a:endParaRPr sz="20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Lato"/>
                          <a:ea typeface="Lato"/>
                          <a:cs typeface="Lato"/>
                          <a:sym typeface="Lato"/>
                        </a:rPr>
                        <a:t>Logistic Regression</a:t>
                      </a:r>
                      <a:endParaRPr sz="18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Lato"/>
                          <a:ea typeface="Lato"/>
                          <a:cs typeface="Lato"/>
                          <a:sym typeface="Lato"/>
                        </a:rPr>
                        <a:t>Random Forest</a:t>
                      </a:r>
                      <a:endParaRPr sz="18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FFFFFF"/>
                          </a:solidFill>
                          <a:latin typeface="Lato"/>
                          <a:ea typeface="Lato"/>
                          <a:cs typeface="Lato"/>
                          <a:sym typeface="Lato"/>
                        </a:rPr>
                        <a:t>XGBoost</a:t>
                      </a:r>
                      <a:endParaRPr b="1" sz="18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3125">
                <a:tc>
                  <a:txBody>
                    <a:bodyPr/>
                    <a:lstStyle/>
                    <a:p>
                      <a:pPr indent="0" lvl="0" marL="0" rtl="0" algn="l">
                        <a:spcBef>
                          <a:spcPts val="0"/>
                        </a:spcBef>
                        <a:spcAft>
                          <a:spcPts val="0"/>
                        </a:spcAft>
                        <a:buNone/>
                      </a:pPr>
                      <a:r>
                        <a:rPr lang="en" sz="1800">
                          <a:solidFill>
                            <a:srgbClr val="FFFFFF"/>
                          </a:solidFill>
                          <a:latin typeface="Lato"/>
                          <a:ea typeface="Lato"/>
                          <a:cs typeface="Lato"/>
                          <a:sym typeface="Lato"/>
                        </a:rPr>
                        <a:t>Precision</a:t>
                      </a:r>
                      <a:endParaRPr sz="18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FFF"/>
                          </a:solidFill>
                          <a:latin typeface="Lato"/>
                          <a:ea typeface="Lato"/>
                          <a:cs typeface="Lato"/>
                          <a:sym typeface="Lato"/>
                        </a:rPr>
                        <a:t>89</a:t>
                      </a:r>
                      <a:r>
                        <a:rPr lang="en" sz="2000">
                          <a:solidFill>
                            <a:srgbClr val="FFFFFF"/>
                          </a:solidFill>
                          <a:latin typeface="Lato"/>
                          <a:ea typeface="Lato"/>
                          <a:cs typeface="Lato"/>
                          <a:sym typeface="Lato"/>
                        </a:rPr>
                        <a:t>%</a:t>
                      </a:r>
                      <a:endParaRPr sz="20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FFF"/>
                          </a:solidFill>
                          <a:latin typeface="Lato"/>
                          <a:ea typeface="Lato"/>
                          <a:cs typeface="Lato"/>
                          <a:sym typeface="Lato"/>
                        </a:rPr>
                        <a:t>91%</a:t>
                      </a:r>
                      <a:endParaRPr sz="20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Lato"/>
                          <a:ea typeface="Lato"/>
                          <a:cs typeface="Lato"/>
                          <a:sym typeface="Lato"/>
                        </a:rPr>
                        <a:t>96%</a:t>
                      </a:r>
                      <a:endParaRPr b="1" sz="2000">
                        <a:solidFill>
                          <a:schemeClr val="lt1"/>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3125">
                <a:tc>
                  <a:txBody>
                    <a:bodyPr/>
                    <a:lstStyle/>
                    <a:p>
                      <a:pPr indent="0" lvl="0" marL="0" rtl="0" algn="l">
                        <a:spcBef>
                          <a:spcPts val="0"/>
                        </a:spcBef>
                        <a:spcAft>
                          <a:spcPts val="0"/>
                        </a:spcAft>
                        <a:buNone/>
                      </a:pPr>
                      <a:r>
                        <a:rPr b="1" lang="en" sz="1800" u="sng">
                          <a:solidFill>
                            <a:srgbClr val="FFFFFF"/>
                          </a:solidFill>
                          <a:latin typeface="Lato"/>
                          <a:ea typeface="Lato"/>
                          <a:cs typeface="Lato"/>
                          <a:sym typeface="Lato"/>
                        </a:rPr>
                        <a:t>Recall</a:t>
                      </a:r>
                      <a:endParaRPr b="1" sz="1800" u="sng">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u="sng">
                          <a:solidFill>
                            <a:srgbClr val="FFFFFF"/>
                          </a:solidFill>
                          <a:latin typeface="Lato"/>
                          <a:ea typeface="Lato"/>
                          <a:cs typeface="Lato"/>
                          <a:sym typeface="Lato"/>
                        </a:rPr>
                        <a:t>74%</a:t>
                      </a:r>
                      <a:endParaRPr b="1" sz="2000" u="sng">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u="sng">
                          <a:solidFill>
                            <a:srgbClr val="FFFFFF"/>
                          </a:solidFill>
                          <a:latin typeface="Lato"/>
                          <a:ea typeface="Lato"/>
                          <a:cs typeface="Lato"/>
                          <a:sym typeface="Lato"/>
                        </a:rPr>
                        <a:t>76%</a:t>
                      </a:r>
                      <a:endParaRPr b="1" sz="2000" u="sng">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u="sng">
                          <a:solidFill>
                            <a:schemeClr val="lt1"/>
                          </a:solidFill>
                          <a:latin typeface="Lato"/>
                          <a:ea typeface="Lato"/>
                          <a:cs typeface="Lato"/>
                          <a:sym typeface="Lato"/>
                        </a:rPr>
                        <a:t>98%</a:t>
                      </a:r>
                      <a:endParaRPr b="1" sz="2000" u="sng">
                        <a:solidFill>
                          <a:schemeClr val="lt1"/>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7000">
                <a:tc>
                  <a:txBody>
                    <a:bodyPr/>
                    <a:lstStyle/>
                    <a:p>
                      <a:pPr indent="0" lvl="0" marL="0" rtl="0" algn="l">
                        <a:spcBef>
                          <a:spcPts val="0"/>
                        </a:spcBef>
                        <a:spcAft>
                          <a:spcPts val="0"/>
                        </a:spcAft>
                        <a:buNone/>
                      </a:pPr>
                      <a:r>
                        <a:rPr lang="en" sz="1800">
                          <a:solidFill>
                            <a:srgbClr val="FFFFFF"/>
                          </a:solidFill>
                          <a:latin typeface="Lato"/>
                          <a:ea typeface="Lato"/>
                          <a:cs typeface="Lato"/>
                          <a:sym typeface="Lato"/>
                        </a:rPr>
                        <a:t>f1-score</a:t>
                      </a:r>
                      <a:endParaRPr sz="18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FFF"/>
                          </a:solidFill>
                          <a:latin typeface="Lato"/>
                          <a:ea typeface="Lato"/>
                          <a:cs typeface="Lato"/>
                          <a:sym typeface="Lato"/>
                        </a:rPr>
                        <a:t>81%</a:t>
                      </a:r>
                      <a:endParaRPr sz="20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FFF"/>
                          </a:solidFill>
                          <a:latin typeface="Lato"/>
                          <a:ea typeface="Lato"/>
                          <a:cs typeface="Lato"/>
                          <a:sym typeface="Lato"/>
                        </a:rPr>
                        <a:t>83%</a:t>
                      </a:r>
                      <a:endParaRPr sz="20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Lato"/>
                          <a:ea typeface="Lato"/>
                          <a:cs typeface="Lato"/>
                          <a:sym typeface="Lato"/>
                        </a:rPr>
                        <a:t>97%</a:t>
                      </a:r>
                      <a:endParaRPr b="1" sz="2000">
                        <a:solidFill>
                          <a:schemeClr val="lt1"/>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826450">
                <a:tc>
                  <a:txBody>
                    <a:bodyPr/>
                    <a:lstStyle/>
                    <a:p>
                      <a:pPr indent="0" lvl="0" marL="0" rtl="0" algn="l">
                        <a:spcBef>
                          <a:spcPts val="0"/>
                        </a:spcBef>
                        <a:spcAft>
                          <a:spcPts val="0"/>
                        </a:spcAft>
                        <a:buNone/>
                      </a:pPr>
                      <a:r>
                        <a:rPr lang="en" sz="1800">
                          <a:solidFill>
                            <a:srgbClr val="FFFFFF"/>
                          </a:solidFill>
                          <a:latin typeface="Lato"/>
                          <a:ea typeface="Lato"/>
                          <a:cs typeface="Lato"/>
                          <a:sym typeface="Lato"/>
                        </a:rPr>
                        <a:t>Accuracy</a:t>
                      </a:r>
                      <a:endParaRPr sz="18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rgbClr val="FFFFFF"/>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1"/>
                        </a:solidFill>
                        <a:latin typeface="Lato"/>
                        <a:ea typeface="Lato"/>
                        <a:cs typeface="Lato"/>
                        <a:sym typeface="La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246" name="Google Shape;246;p25"/>
          <p:cNvSpPr txBox="1"/>
          <p:nvPr>
            <p:ph idx="4294967295" type="subTitle"/>
          </p:nvPr>
        </p:nvSpPr>
        <p:spPr>
          <a:xfrm>
            <a:off x="847725" y="4294025"/>
            <a:ext cx="7629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1100">
                <a:solidFill>
                  <a:schemeClr val="lt1"/>
                </a:solidFill>
                <a:latin typeface="Raleway"/>
                <a:ea typeface="Raleway"/>
                <a:cs typeface="Raleway"/>
                <a:sym typeface="Raleway"/>
              </a:rPr>
              <a:t>We chose the metric </a:t>
            </a:r>
            <a:r>
              <a:rPr b="1" i="1" lang="en" sz="1100" u="sng">
                <a:solidFill>
                  <a:schemeClr val="lt1"/>
                </a:solidFill>
                <a:latin typeface="Raleway"/>
                <a:ea typeface="Raleway"/>
                <a:cs typeface="Raleway"/>
                <a:sym typeface="Raleway"/>
              </a:rPr>
              <a:t>RECALL</a:t>
            </a:r>
            <a:r>
              <a:rPr b="1" i="1" lang="en" sz="1100">
                <a:solidFill>
                  <a:schemeClr val="lt1"/>
                </a:solidFill>
                <a:latin typeface="Raleway"/>
                <a:ea typeface="Raleway"/>
                <a:cs typeface="Raleway"/>
                <a:sym typeface="Raleway"/>
              </a:rPr>
              <a:t> </a:t>
            </a:r>
            <a:r>
              <a:rPr i="1" lang="en" sz="1100">
                <a:solidFill>
                  <a:schemeClr val="lt1"/>
                </a:solidFill>
                <a:latin typeface="Raleway"/>
                <a:ea typeface="Raleway"/>
                <a:cs typeface="Raleway"/>
                <a:sym typeface="Raleway"/>
              </a:rPr>
              <a:t>to identify how many are the true positives (Fraud) among the transactions. XGBOOST is the best model, as it is able to correctly tag fraudulent transactions 98% of the time.</a:t>
            </a:r>
            <a:endParaRPr i="1" sz="1100">
              <a:solidFill>
                <a:schemeClr val="lt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